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56" r:id="rId2"/>
    <p:sldId id="308" r:id="rId3"/>
    <p:sldId id="269" r:id="rId4"/>
    <p:sldId id="270" r:id="rId5"/>
    <p:sldId id="271" r:id="rId6"/>
    <p:sldId id="309" r:id="rId7"/>
    <p:sldId id="328" r:id="rId8"/>
    <p:sldId id="310" r:id="rId9"/>
    <p:sldId id="311" r:id="rId10"/>
    <p:sldId id="312" r:id="rId11"/>
    <p:sldId id="315" r:id="rId12"/>
    <p:sldId id="314" r:id="rId13"/>
    <p:sldId id="272" r:id="rId14"/>
    <p:sldId id="258" r:id="rId15"/>
    <p:sldId id="259" r:id="rId16"/>
    <p:sldId id="260" r:id="rId17"/>
    <p:sldId id="261" r:id="rId18"/>
    <p:sldId id="306" r:id="rId19"/>
    <p:sldId id="307" r:id="rId20"/>
    <p:sldId id="291" r:id="rId21"/>
    <p:sldId id="316" r:id="rId22"/>
    <p:sldId id="262" r:id="rId23"/>
    <p:sldId id="263" r:id="rId24"/>
    <p:sldId id="327" r:id="rId25"/>
    <p:sldId id="276" r:id="rId26"/>
    <p:sldId id="264" r:id="rId27"/>
    <p:sldId id="280" r:id="rId28"/>
    <p:sldId id="317" r:id="rId29"/>
    <p:sldId id="318" r:id="rId30"/>
    <p:sldId id="319" r:id="rId31"/>
    <p:sldId id="320" r:id="rId32"/>
    <p:sldId id="321" r:id="rId33"/>
    <p:sldId id="322" r:id="rId34"/>
    <p:sldId id="323" r:id="rId35"/>
    <p:sldId id="326" r:id="rId36"/>
    <p:sldId id="290" r:id="rId37"/>
    <p:sldId id="324" r:id="rId38"/>
    <p:sldId id="325" r:id="rId39"/>
    <p:sldId id="305" r:id="rId40"/>
    <p:sldId id="265" r:id="rId41"/>
    <p:sldId id="266" r:id="rId42"/>
    <p:sldId id="303" r:id="rId43"/>
    <p:sldId id="289" r:id="rId44"/>
    <p:sldId id="284" r:id="rId45"/>
    <p:sldId id="286" r:id="rId46"/>
    <p:sldId id="287" r:id="rId47"/>
    <p:sldId id="273" r:id="rId48"/>
    <p:sldId id="274" r:id="rId49"/>
    <p:sldId id="278" r:id="rId50"/>
    <p:sldId id="293" r:id="rId51"/>
    <p:sldId id="294" r:id="rId52"/>
    <p:sldId id="292" r:id="rId53"/>
    <p:sldId id="295" r:id="rId54"/>
    <p:sldId id="297"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5" d="100"/>
          <a:sy n="105" d="100"/>
        </p:scale>
        <p:origin x="-124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17-05-11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17-05-11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system is an interconnected web of things. We cannot take out one thing and convert one system into another</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a:t>
            </a:fld>
            <a:endParaRPr lang="en-US"/>
          </a:p>
        </p:txBody>
      </p:sp>
    </p:spTree>
    <p:extLst>
      <p:ext uri="{BB962C8B-B14F-4D97-AF65-F5344CB8AC3E}">
        <p14:creationId xmlns:p14="http://schemas.microsoft.com/office/powerpoint/2010/main" val="885021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50</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system is an interconnected web of things. We cannot take out one thing and convert one system into another</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7</a:t>
            </a:fld>
            <a:endParaRPr lang="en-US"/>
          </a:p>
        </p:txBody>
      </p:sp>
    </p:spTree>
    <p:extLst>
      <p:ext uri="{BB962C8B-B14F-4D97-AF65-F5344CB8AC3E}">
        <p14:creationId xmlns:p14="http://schemas.microsoft.com/office/powerpoint/2010/main" val="885021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13</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a constant sum do to</a:t>
            </a:r>
            <a:r>
              <a:rPr lang="en-US" baseline="0" dirty="0" smtClean="0"/>
              <a:t> the data – correlation</a:t>
            </a:r>
          </a:p>
          <a:p>
            <a:r>
              <a:rPr lang="en-US" baseline="0" dirty="0" smtClean="0"/>
              <a:t>Data inside a constant sum set are not independent</a:t>
            </a:r>
          </a:p>
          <a:p>
            <a:endParaRPr lang="en-US" baseline="0" dirty="0" smtClean="0"/>
          </a:p>
        </p:txBody>
      </p:sp>
      <p:sp>
        <p:nvSpPr>
          <p:cNvPr id="4" name="Slide Number Placeholder 3"/>
          <p:cNvSpPr>
            <a:spLocks noGrp="1"/>
          </p:cNvSpPr>
          <p:nvPr>
            <p:ph type="sldNum" sz="quarter" idx="10"/>
          </p:nvPr>
        </p:nvSpPr>
        <p:spPr/>
        <p:txBody>
          <a:bodyPr/>
          <a:lstStyle/>
          <a:p>
            <a:fld id="{364FB8B2-23F0-0946-9266-1716EC5514B9}" type="slidenum">
              <a:rPr lang="en-US" smtClean="0"/>
              <a:t>18</a:t>
            </a:fld>
            <a:endParaRPr lang="en-US"/>
          </a:p>
        </p:txBody>
      </p:sp>
    </p:spTree>
    <p:extLst>
      <p:ext uri="{BB962C8B-B14F-4D97-AF65-F5344CB8AC3E}">
        <p14:creationId xmlns:p14="http://schemas.microsoft.com/office/powerpoint/2010/main" val="2166080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Switching to the Human microbiome (HMP) dataset, and examining a set of bucchal mucosa (cheek) and tongue dorsum microbiome samples, we can see that the data will be exceedingly sparse.</a:t>
            </a:r>
          </a:p>
          <a:p>
            <a:endParaRPr lang="en-US">
              <a:latin typeface="Calibri" charset="0"/>
            </a:endParaRPr>
          </a:p>
          <a:p>
            <a:r>
              <a:rPr lang="en-US">
                <a:latin typeface="Calibri" charset="0"/>
              </a:rPr>
              <a:t>We can use a method similar to that suggested by Schurch to identify samples that are outliers, but on clr-transformed data this is much easier since we have a natural distance metric in clr transformed data-the Aitchison distance which is the euclidian distance between clr-transformed samples.</a:t>
            </a:r>
          </a:p>
          <a:p>
            <a:endParaRPr lang="en-US">
              <a:latin typeface="Calibri" charset="0"/>
            </a:endParaRPr>
          </a:p>
          <a:p>
            <a:r>
              <a:rPr lang="en-US">
                <a:latin typeface="Calibri" charset="0"/>
              </a:rPr>
              <a:t>In general we should discard outlier samples since they add noise. However, you must know the partition of the data beforehand</a:t>
            </a: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FFC6E3A9-66CE-4E4D-BB9F-ACA69E6F6189}" type="slidenum">
              <a:rPr lang="en-US" smtClean="0"/>
              <a:pPr>
                <a:defRPr/>
              </a:pPr>
              <a:t>27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28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Example dataset from vaginal microbiome. The CoDa principle component biplot shows the variance in the samples (red, blue) and operational taxonomic units (OTUs) in black, on the same scale. It is important to note that there is no information on abundance in these plots, only variance. The distance of an OTU from the origin approximates the standard deviation, so L. iners is the most variable in this dataset. </a:t>
            </a:r>
          </a:p>
          <a:p>
            <a:r>
              <a:rPr lang="en-US">
                <a:latin typeface="Calibri" charset="0"/>
              </a:rPr>
              <a:t>The links between tips approximate the ratio abundance correlation of the OTUs. So the ratio abundance of L. iners and L. crispatus, for example, will be relatiely constant across samples, while the ratio between L. iners and Atopobium (for example) will be linearly different. When one is abundant the other is rare. </a:t>
            </a:r>
          </a:p>
          <a:p>
            <a:r>
              <a:rPr lang="en-US">
                <a:latin typeface="Calibri" charset="0"/>
              </a:rPr>
              <a:t>Links that cross multiple tips will show a linear multiway dependence</a:t>
            </a:r>
          </a:p>
          <a:p>
            <a:r>
              <a:rPr lang="en-US">
                <a:latin typeface="Calibri" charset="0"/>
              </a:rPr>
              <a:t>The cosine of the  angle between links approximates the correlation between ratios. So the ratio between L. iners and Atopobium, will be independent of the ratio between Lactobacillus and Sneathia</a:t>
            </a:r>
          </a:p>
        </p:txBody>
      </p:sp>
      <p:sp>
        <p:nvSpPr>
          <p:cNvPr id="4" name="Slide Number Placeholder 3"/>
          <p:cNvSpPr>
            <a:spLocks noGrp="1"/>
          </p:cNvSpPr>
          <p:nvPr>
            <p:ph type="sldNum" sz="quarter" idx="5"/>
          </p:nvPr>
        </p:nvSpPr>
        <p:spPr/>
        <p:txBody>
          <a:bodyPr/>
          <a:lstStyle/>
          <a:p>
            <a:pPr>
              <a:defRPr/>
            </a:pPr>
            <a:fld id="{5132A01B-02F2-7643-A565-65EE232BD3F0}" type="slidenum">
              <a:rPr lang="en-US" smtClean="0"/>
              <a:pPr>
                <a:defRPr/>
              </a:pPr>
              <a:t>43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A69E0ACA-C238-F449-A16F-607477C64562}" type="datetime1">
              <a:rPr lang="en-CA" smtClean="0"/>
              <a:t>17-05-11</a:t>
            </a:fld>
            <a:endParaRPr lang="en-US"/>
          </a:p>
        </p:txBody>
      </p:sp>
      <p:sp>
        <p:nvSpPr>
          <p:cNvPr id="5" name="Footer Placeholder 4"/>
          <p:cNvSpPr>
            <a:spLocks noGrp="1"/>
          </p:cNvSpPr>
          <p:nvPr>
            <p:ph type="ftr" sz="quarter" idx="11"/>
          </p:nvPr>
        </p:nvSpPr>
        <p:spPr/>
        <p:txBody>
          <a:bodyPr/>
          <a:lstStyle/>
          <a:p>
            <a:r>
              <a:rPr lang="en-US" smtClean="0"/>
              <a:t>Manitoba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70345C2D-C0E9-AA45-B200-872BFFD514EB}" type="datetime1">
              <a:rPr lang="en-CA" smtClean="0"/>
              <a:t>17-05-11</a:t>
            </a:fld>
            <a:endParaRPr lang="en-US"/>
          </a:p>
        </p:txBody>
      </p:sp>
      <p:sp>
        <p:nvSpPr>
          <p:cNvPr id="5" name="Footer Placeholder 4"/>
          <p:cNvSpPr>
            <a:spLocks noGrp="1"/>
          </p:cNvSpPr>
          <p:nvPr>
            <p:ph type="ftr" sz="quarter" idx="11"/>
          </p:nvPr>
        </p:nvSpPr>
        <p:spPr/>
        <p:txBody>
          <a:bodyPr/>
          <a:lstStyle/>
          <a:p>
            <a:r>
              <a:rPr lang="en-US" smtClean="0"/>
              <a:t>Manitoba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A82037F0-21FA-724D-99B6-295C10DF8867}" type="datetime1">
              <a:rPr lang="en-CA" smtClean="0"/>
              <a:t>17-05-11</a:t>
            </a:fld>
            <a:endParaRPr lang="en-US"/>
          </a:p>
        </p:txBody>
      </p:sp>
      <p:sp>
        <p:nvSpPr>
          <p:cNvPr id="5" name="Footer Placeholder 4"/>
          <p:cNvSpPr>
            <a:spLocks noGrp="1"/>
          </p:cNvSpPr>
          <p:nvPr>
            <p:ph type="ftr" sz="quarter" idx="11"/>
          </p:nvPr>
        </p:nvSpPr>
        <p:spPr/>
        <p:txBody>
          <a:bodyPr/>
          <a:lstStyle/>
          <a:p>
            <a:r>
              <a:rPr lang="en-US" smtClean="0"/>
              <a:t>Manitoba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EAC2B51-F12F-5843-A7FB-9767DCA2FDFB}" type="datetime1">
              <a:rPr lang="en-CA" smtClean="0"/>
              <a:t>17-05-11</a:t>
            </a:fld>
            <a:endParaRPr lang="en-US"/>
          </a:p>
        </p:txBody>
      </p:sp>
      <p:sp>
        <p:nvSpPr>
          <p:cNvPr id="5" name="Footer Placeholder 4"/>
          <p:cNvSpPr>
            <a:spLocks noGrp="1"/>
          </p:cNvSpPr>
          <p:nvPr>
            <p:ph type="ftr" sz="quarter" idx="11"/>
          </p:nvPr>
        </p:nvSpPr>
        <p:spPr/>
        <p:txBody>
          <a:bodyPr/>
          <a:lstStyle/>
          <a:p>
            <a:r>
              <a:rPr lang="en-US" smtClean="0"/>
              <a:t>Manitoba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B9F1686F-3C0B-674E-9B68-D8772A430FE6}" type="datetime1">
              <a:rPr lang="en-CA" smtClean="0"/>
              <a:t>17-05-11</a:t>
            </a:fld>
            <a:endParaRPr lang="en-US"/>
          </a:p>
        </p:txBody>
      </p:sp>
      <p:sp>
        <p:nvSpPr>
          <p:cNvPr id="5" name="Footer Placeholder 4"/>
          <p:cNvSpPr>
            <a:spLocks noGrp="1"/>
          </p:cNvSpPr>
          <p:nvPr>
            <p:ph type="ftr" sz="quarter" idx="11"/>
          </p:nvPr>
        </p:nvSpPr>
        <p:spPr/>
        <p:txBody>
          <a:bodyPr/>
          <a:lstStyle/>
          <a:p>
            <a:r>
              <a:rPr lang="en-US" smtClean="0"/>
              <a:t>Manitoba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CBAA3433-AE4D-174D-9FF9-3F62C62E74E0}" type="datetime1">
              <a:rPr lang="en-CA" smtClean="0"/>
              <a:t>17-05-11</a:t>
            </a:fld>
            <a:endParaRPr lang="en-US"/>
          </a:p>
        </p:txBody>
      </p:sp>
      <p:sp>
        <p:nvSpPr>
          <p:cNvPr id="6" name="Footer Placeholder 5"/>
          <p:cNvSpPr>
            <a:spLocks noGrp="1"/>
          </p:cNvSpPr>
          <p:nvPr>
            <p:ph type="ftr" sz="quarter" idx="11"/>
          </p:nvPr>
        </p:nvSpPr>
        <p:spPr/>
        <p:txBody>
          <a:bodyPr/>
          <a:lstStyle/>
          <a:p>
            <a:r>
              <a:rPr lang="en-US" smtClean="0"/>
              <a:t>Manitoba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963CD463-03EC-A947-BFBD-9718BD1664EE}" type="datetime1">
              <a:rPr lang="en-CA" smtClean="0"/>
              <a:t>17-05-11</a:t>
            </a:fld>
            <a:endParaRPr lang="en-US"/>
          </a:p>
        </p:txBody>
      </p:sp>
      <p:sp>
        <p:nvSpPr>
          <p:cNvPr id="8" name="Footer Placeholder 7"/>
          <p:cNvSpPr>
            <a:spLocks noGrp="1"/>
          </p:cNvSpPr>
          <p:nvPr>
            <p:ph type="ftr" sz="quarter" idx="11"/>
          </p:nvPr>
        </p:nvSpPr>
        <p:spPr/>
        <p:txBody>
          <a:bodyPr/>
          <a:lstStyle/>
          <a:p>
            <a:r>
              <a:rPr lang="en-US" smtClean="0"/>
              <a:t>Manitoba 2017</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94AA2B31-FCFD-3C4C-A373-8C484464848B}" type="datetime1">
              <a:rPr lang="en-CA" smtClean="0"/>
              <a:t>17-05-11</a:t>
            </a:fld>
            <a:endParaRPr lang="en-US"/>
          </a:p>
        </p:txBody>
      </p:sp>
      <p:sp>
        <p:nvSpPr>
          <p:cNvPr id="4" name="Footer Placeholder 3"/>
          <p:cNvSpPr>
            <a:spLocks noGrp="1"/>
          </p:cNvSpPr>
          <p:nvPr>
            <p:ph type="ftr" sz="quarter" idx="11"/>
          </p:nvPr>
        </p:nvSpPr>
        <p:spPr/>
        <p:txBody>
          <a:bodyPr/>
          <a:lstStyle/>
          <a:p>
            <a:r>
              <a:rPr lang="en-US" smtClean="0"/>
              <a:t>Manitoba 2017</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29AA72-D2D0-ED4F-A3F9-D4CD5FAB01F3}" type="datetime1">
              <a:rPr lang="en-CA" smtClean="0"/>
              <a:t>17-05-11</a:t>
            </a:fld>
            <a:endParaRPr lang="en-US"/>
          </a:p>
        </p:txBody>
      </p:sp>
      <p:sp>
        <p:nvSpPr>
          <p:cNvPr id="3" name="Footer Placeholder 2"/>
          <p:cNvSpPr>
            <a:spLocks noGrp="1"/>
          </p:cNvSpPr>
          <p:nvPr>
            <p:ph type="ftr" sz="quarter" idx="11"/>
          </p:nvPr>
        </p:nvSpPr>
        <p:spPr/>
        <p:txBody>
          <a:bodyPr/>
          <a:lstStyle/>
          <a:p>
            <a:r>
              <a:rPr lang="en-US" smtClean="0"/>
              <a:t>Manitoba 2017</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D908A102-1D23-8249-9681-C4B2DC1D2F88}" type="datetime1">
              <a:rPr lang="en-CA" smtClean="0"/>
              <a:t>17-05-11</a:t>
            </a:fld>
            <a:endParaRPr lang="en-US"/>
          </a:p>
        </p:txBody>
      </p:sp>
      <p:sp>
        <p:nvSpPr>
          <p:cNvPr id="6" name="Footer Placeholder 5"/>
          <p:cNvSpPr>
            <a:spLocks noGrp="1"/>
          </p:cNvSpPr>
          <p:nvPr>
            <p:ph type="ftr" sz="quarter" idx="11"/>
          </p:nvPr>
        </p:nvSpPr>
        <p:spPr/>
        <p:txBody>
          <a:bodyPr/>
          <a:lstStyle/>
          <a:p>
            <a:r>
              <a:rPr lang="en-US" smtClean="0"/>
              <a:t>Manitoba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E79F645-6A60-314B-AF7E-156BE8962E50}" type="datetime1">
              <a:rPr lang="en-CA" smtClean="0"/>
              <a:t>17-05-11</a:t>
            </a:fld>
            <a:endParaRPr lang="en-US"/>
          </a:p>
        </p:txBody>
      </p:sp>
      <p:sp>
        <p:nvSpPr>
          <p:cNvPr id="6" name="Footer Placeholder 5"/>
          <p:cNvSpPr>
            <a:spLocks noGrp="1"/>
          </p:cNvSpPr>
          <p:nvPr>
            <p:ph type="ftr" sz="quarter" idx="11"/>
          </p:nvPr>
        </p:nvSpPr>
        <p:spPr/>
        <p:txBody>
          <a:bodyPr/>
          <a:lstStyle/>
          <a:p>
            <a:r>
              <a:rPr lang="en-US" smtClean="0"/>
              <a:t>Manitoba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97BE68-3D96-D046-8E9B-10DF5D13843C}" type="datetime1">
              <a:rPr lang="en-CA" smtClean="0"/>
              <a:t>17-05-11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Manitoba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3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48.png"/><Relationship Id="rId9" Type="http://schemas.openxmlformats.org/officeDocument/2006/relationships/image" Target="../media/image54.png"/><Relationship Id="rId10"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Microbiome</a:t>
            </a:r>
            <a:r>
              <a:rPr lang="en-US" dirty="0"/>
              <a:t> datasets are compositional: and this is not </a:t>
            </a:r>
            <a:r>
              <a:rPr lang="en-US" dirty="0" smtClean="0"/>
              <a:t>optional</a:t>
            </a:r>
            <a:endParaRPr lang="en-US" dirty="0"/>
          </a:p>
        </p:txBody>
      </p:sp>
      <p:sp>
        <p:nvSpPr>
          <p:cNvPr id="3" name="Subtitle 2"/>
          <p:cNvSpPr>
            <a:spLocks noGrp="1"/>
          </p:cNvSpPr>
          <p:nvPr>
            <p:ph type="subTitle" idx="1"/>
          </p:nvPr>
        </p:nvSpPr>
        <p:spPr/>
        <p:txBody>
          <a:bodyPr>
            <a:normAutofit/>
          </a:bodyPr>
          <a:lstStyle/>
          <a:p>
            <a:r>
              <a:rPr lang="en-US" dirty="0" smtClean="0"/>
              <a:t>Greg Gloor</a:t>
            </a:r>
          </a:p>
          <a:p>
            <a:r>
              <a:rPr lang="en-US" dirty="0" smtClean="0"/>
              <a:t>Dep’t of Biochemistry</a:t>
            </a:r>
          </a:p>
          <a:p>
            <a:r>
              <a:rPr lang="en-US" dirty="0" smtClean="0"/>
              <a:t>University of Western Ontario</a:t>
            </a:r>
            <a:endParaRPr lang="en-US" dirty="0"/>
          </a:p>
        </p:txBody>
      </p:sp>
      <p:sp>
        <p:nvSpPr>
          <p:cNvPr id="4" name="Footer Placeholder 3"/>
          <p:cNvSpPr>
            <a:spLocks noGrp="1"/>
          </p:cNvSpPr>
          <p:nvPr>
            <p:ph type="ftr" sz="quarter" idx="11"/>
          </p:nvPr>
        </p:nvSpPr>
        <p:spPr/>
        <p:txBody>
          <a:bodyPr/>
          <a:lstStyle/>
          <a:p>
            <a:r>
              <a:rPr lang="en-US" smtClean="0"/>
              <a:t>Manitoba 2017</a:t>
            </a:r>
            <a:endParaRPr lang="en-US"/>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Autism</a:t>
            </a:r>
            <a:endParaRPr lang="en-US" dirty="0"/>
          </a:p>
        </p:txBody>
      </p:sp>
      <p:pic>
        <p:nvPicPr>
          <p:cNvPr id="4" name="Content Placeholder 3"/>
          <p:cNvPicPr>
            <a:picLocks noGrp="1" noChangeAspect="1"/>
          </p:cNvPicPr>
          <p:nvPr>
            <p:ph idx="1"/>
          </p:nvPr>
        </p:nvPicPr>
        <p:blipFill rotWithShape="1">
          <a:blip r:embed="rId2"/>
          <a:srcRect t="3148" b="-293"/>
          <a:stretch/>
        </p:blipFill>
        <p:spPr>
          <a:xfrm>
            <a:off x="361346" y="1253999"/>
            <a:ext cx="8229600" cy="1501581"/>
          </a:xfrm>
        </p:spPr>
      </p:pic>
      <p:sp>
        <p:nvSpPr>
          <p:cNvPr id="5" name="TextBox 4"/>
          <p:cNvSpPr txBox="1"/>
          <p:nvPr/>
        </p:nvSpPr>
        <p:spPr>
          <a:xfrm>
            <a:off x="2260539" y="2686191"/>
            <a:ext cx="5725320" cy="646331"/>
          </a:xfrm>
          <a:prstGeom prst="rect">
            <a:avLst/>
          </a:prstGeom>
          <a:noFill/>
        </p:spPr>
        <p:txBody>
          <a:bodyPr wrap="none" rtlCol="0">
            <a:spAutoFit/>
          </a:bodyPr>
          <a:lstStyle/>
          <a:p>
            <a:r>
              <a:rPr lang="en-US" dirty="0" smtClean="0"/>
              <a:t>Hsiao </a:t>
            </a:r>
            <a:r>
              <a:rPr lang="is-IS" dirty="0" smtClean="0"/>
              <a:t>… Mazmanian. Cell 155:1451 (2013) </a:t>
            </a:r>
          </a:p>
          <a:p>
            <a:pPr lvl="1"/>
            <a:r>
              <a:rPr lang="is-IS" dirty="0" smtClean="0"/>
              <a:t>708 citations, top 1% of all social media attention ever</a:t>
            </a:r>
            <a:endParaRPr lang="en-US" dirty="0"/>
          </a:p>
        </p:txBody>
      </p:sp>
      <p:sp>
        <p:nvSpPr>
          <p:cNvPr id="6" name="Rectangle 5"/>
          <p:cNvSpPr/>
          <p:nvPr/>
        </p:nvSpPr>
        <p:spPr>
          <a:xfrm>
            <a:off x="1271551" y="3868295"/>
            <a:ext cx="7263479" cy="2123658"/>
          </a:xfrm>
          <a:prstGeom prst="rect">
            <a:avLst/>
          </a:prstGeom>
        </p:spPr>
        <p:txBody>
          <a:bodyPr wrap="square">
            <a:spAutoFit/>
          </a:bodyPr>
          <a:lstStyle/>
          <a:p>
            <a:r>
              <a:rPr lang="en-US" baseline="30000" dirty="0"/>
              <a:t>Neurodevelopmental disorders, including </a:t>
            </a:r>
            <a:r>
              <a:rPr lang="en-US" b="1" baseline="30000" dirty="0">
                <a:solidFill>
                  <a:schemeClr val="accent2"/>
                </a:solidFill>
              </a:rPr>
              <a:t>autism spectrum disorder (ASD)</a:t>
            </a:r>
            <a:r>
              <a:rPr lang="en-US" baseline="30000" dirty="0"/>
              <a:t>, are defined by core </a:t>
            </a:r>
            <a:r>
              <a:rPr lang="en-US" baseline="30000" dirty="0" smtClean="0"/>
              <a:t>behavioral </a:t>
            </a:r>
            <a:r>
              <a:rPr lang="en-US" baseline="30000" dirty="0"/>
              <a:t>impairments; however, </a:t>
            </a:r>
            <a:r>
              <a:rPr lang="en-US" b="1" baseline="30000" dirty="0">
                <a:solidFill>
                  <a:srgbClr val="C0504D"/>
                </a:solidFill>
              </a:rPr>
              <a:t>subsets of individuals display a spectrum of gastrointestinal (GI) </a:t>
            </a:r>
            <a:r>
              <a:rPr lang="en-US" b="1" baseline="30000" dirty="0" smtClean="0">
                <a:solidFill>
                  <a:srgbClr val="C0504D"/>
                </a:solidFill>
              </a:rPr>
              <a:t>abnormalities</a:t>
            </a:r>
            <a:r>
              <a:rPr lang="en-US" baseline="30000" dirty="0"/>
              <a:t>. We demonstrate GI barrier defects and micro- biota alterations in the maternal immune activation (MIA) mouse model that is known to display features of ASD. </a:t>
            </a:r>
            <a:r>
              <a:rPr lang="en-US" b="1" baseline="30000" dirty="0">
                <a:solidFill>
                  <a:srgbClr val="C0504D"/>
                </a:solidFill>
              </a:rPr>
              <a:t>Oral treatment of MIA offspring with the </a:t>
            </a:r>
            <a:r>
              <a:rPr lang="en-US" b="1" baseline="30000" dirty="0" smtClean="0">
                <a:solidFill>
                  <a:srgbClr val="C0504D"/>
                </a:solidFill>
              </a:rPr>
              <a:t>human </a:t>
            </a:r>
            <a:r>
              <a:rPr lang="en-US" b="1" baseline="30000" dirty="0">
                <a:solidFill>
                  <a:srgbClr val="C0504D"/>
                </a:solidFill>
              </a:rPr>
              <a:t>commensal </a:t>
            </a:r>
            <a:r>
              <a:rPr lang="en-US" b="1" baseline="30000" dirty="0" err="1">
                <a:solidFill>
                  <a:srgbClr val="C0504D"/>
                </a:solidFill>
              </a:rPr>
              <a:t>Bacteroides</a:t>
            </a:r>
            <a:r>
              <a:rPr lang="en-US" b="1" baseline="30000" dirty="0">
                <a:solidFill>
                  <a:srgbClr val="C0504D"/>
                </a:solidFill>
              </a:rPr>
              <a:t> </a:t>
            </a:r>
            <a:r>
              <a:rPr lang="en-US" b="1" baseline="30000" dirty="0" err="1">
                <a:solidFill>
                  <a:srgbClr val="C0504D"/>
                </a:solidFill>
              </a:rPr>
              <a:t>fragilis</a:t>
            </a:r>
            <a:r>
              <a:rPr lang="en-US" b="1" baseline="30000" dirty="0">
                <a:solidFill>
                  <a:srgbClr val="C0504D"/>
                </a:solidFill>
              </a:rPr>
              <a:t> </a:t>
            </a:r>
            <a:r>
              <a:rPr lang="en-US" baseline="30000" dirty="0"/>
              <a:t>corrects gut permeability, </a:t>
            </a:r>
            <a:r>
              <a:rPr lang="en-US" b="1" baseline="30000" dirty="0">
                <a:solidFill>
                  <a:srgbClr val="C0504D"/>
                </a:solidFill>
              </a:rPr>
              <a:t>alters microbial composition</a:t>
            </a:r>
            <a:r>
              <a:rPr lang="en-US" baseline="30000" dirty="0"/>
              <a:t>, and </a:t>
            </a:r>
            <a:r>
              <a:rPr lang="en-US" baseline="30000" dirty="0" smtClean="0"/>
              <a:t>ameliorates </a:t>
            </a:r>
            <a:r>
              <a:rPr lang="en-US" baseline="30000" dirty="0"/>
              <a:t>defects in communicative, stereotypic, </a:t>
            </a:r>
            <a:r>
              <a:rPr lang="en-US" baseline="30000" dirty="0" smtClean="0"/>
              <a:t>anxiety</a:t>
            </a:r>
            <a:r>
              <a:rPr lang="en-US" baseline="30000" dirty="0"/>
              <a:t>-like and sensorimotor behaviors. MIA offspring display an altered serum </a:t>
            </a:r>
            <a:r>
              <a:rPr lang="en-US" baseline="30000" dirty="0" err="1"/>
              <a:t>metabolomic</a:t>
            </a:r>
            <a:r>
              <a:rPr lang="en-US" baseline="30000" dirty="0"/>
              <a:t> profile, and B. </a:t>
            </a:r>
            <a:r>
              <a:rPr lang="en-US" baseline="30000" dirty="0" err="1"/>
              <a:t>fragilis</a:t>
            </a:r>
            <a:r>
              <a:rPr lang="en-US" baseline="30000" dirty="0"/>
              <a:t> modulates levels of several metabolites. Treating naive mice with a metabolite that is increased by MIA and restored by B. </a:t>
            </a:r>
            <a:r>
              <a:rPr lang="en-US" baseline="30000" dirty="0" err="1"/>
              <a:t>fragilis</a:t>
            </a:r>
            <a:r>
              <a:rPr lang="en-US" baseline="30000" dirty="0"/>
              <a:t> causes certain behavioral abnormalities, suggesting that gut bacterial effects on the host </a:t>
            </a:r>
            <a:r>
              <a:rPr lang="en-US" baseline="30000" dirty="0" err="1"/>
              <a:t>metabolome</a:t>
            </a:r>
            <a:r>
              <a:rPr lang="en-US" baseline="30000" dirty="0"/>
              <a:t> impact behavior. Taken together, these findings support a gut-</a:t>
            </a:r>
            <a:r>
              <a:rPr lang="en-US" baseline="30000" dirty="0" err="1"/>
              <a:t>microbiome</a:t>
            </a:r>
            <a:r>
              <a:rPr lang="en-US" baseline="30000" dirty="0"/>
              <a:t>-brain connection in a mouse model of ASD and identify a potential probiotic therapy for GI and particular behavioral symptoms in human neurodevelopmental disorders.</a:t>
            </a:r>
            <a:endParaRPr lang="en-US" dirty="0"/>
          </a:p>
        </p:txBody>
      </p:sp>
      <p:sp>
        <p:nvSpPr>
          <p:cNvPr id="3" name="Footer Placeholder 2"/>
          <p:cNvSpPr>
            <a:spLocks noGrp="1"/>
          </p:cNvSpPr>
          <p:nvPr>
            <p:ph type="ftr" sz="quarter" idx="11"/>
          </p:nvPr>
        </p:nvSpPr>
        <p:spPr/>
        <p:txBody>
          <a:bodyPr/>
          <a:lstStyle/>
          <a:p>
            <a:r>
              <a:rPr lang="it-IT" smtClean="0"/>
              <a:t>Manitoba 2017</a:t>
            </a:r>
            <a:endParaRPr lang="en-US"/>
          </a:p>
        </p:txBody>
      </p:sp>
    </p:spTree>
    <p:extLst>
      <p:ext uri="{BB962C8B-B14F-4D97-AF65-F5344CB8AC3E}">
        <p14:creationId xmlns:p14="http://schemas.microsoft.com/office/powerpoint/2010/main" val="29653493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dirty="0" smtClean="0">
                <a:latin typeface="Calibri" charset="0"/>
              </a:rPr>
              <a:t>Bf did not change </a:t>
            </a:r>
            <a:r>
              <a:rPr lang="en-US" dirty="0">
                <a:latin typeface="Calibri" charset="0"/>
              </a:rPr>
              <a:t>the </a:t>
            </a:r>
            <a:r>
              <a:rPr lang="en-US" dirty="0" err="1" smtClean="0">
                <a:latin typeface="Calibri" charset="0"/>
              </a:rPr>
              <a:t>microbiota</a:t>
            </a:r>
            <a:r>
              <a:rPr lang="en-US" dirty="0">
                <a:latin typeface="Calibri" charset="0"/>
              </a:rPr>
              <a:t>!</a:t>
            </a:r>
          </a:p>
        </p:txBody>
      </p:sp>
      <p:sp>
        <p:nvSpPr>
          <p:cNvPr id="4" name="Footer Placeholder 3"/>
          <p:cNvSpPr>
            <a:spLocks noGrp="1"/>
          </p:cNvSpPr>
          <p:nvPr>
            <p:ph type="ftr" sz="quarter" idx="11"/>
          </p:nvPr>
        </p:nvSpPr>
        <p:spPr/>
        <p:txBody>
          <a:bodyPr/>
          <a:lstStyle/>
          <a:p>
            <a:pPr>
              <a:defRPr/>
            </a:pPr>
            <a:r>
              <a:rPr lang="it-IT" smtClean="0"/>
              <a:t>Manitoba 2017</a:t>
            </a:r>
            <a:endParaRPr lang="en-US" dirty="0"/>
          </a:p>
        </p:txBody>
      </p:sp>
      <p:pic>
        <p:nvPicPr>
          <p:cNvPr id="43011"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l="2" r="-851"/>
          <a:stretch>
            <a:fillRect/>
          </a:stretch>
        </p:blipFill>
        <p:spPr>
          <a:xfrm>
            <a:off x="771525" y="1600200"/>
            <a:ext cx="2584450" cy="2224088"/>
          </a:xfrm>
        </p:spPr>
      </p:pic>
      <p:sp>
        <p:nvSpPr>
          <p:cNvPr id="11" name="TextBox 10"/>
          <p:cNvSpPr txBox="1"/>
          <p:nvPr/>
        </p:nvSpPr>
        <p:spPr>
          <a:xfrm>
            <a:off x="771525" y="4048125"/>
            <a:ext cx="3201988" cy="2308225"/>
          </a:xfrm>
          <a:prstGeom prst="rect">
            <a:avLst/>
          </a:prstGeom>
          <a:noFill/>
        </p:spPr>
        <p:txBody>
          <a:bodyPr>
            <a:spAutoFit/>
          </a:bodyPr>
          <a:lstStyle/>
          <a:p>
            <a:pPr>
              <a:defRPr/>
            </a:pPr>
            <a:r>
              <a:rPr lang="en-US" sz="1200" dirty="0">
                <a:solidFill>
                  <a:srgbClr val="800000"/>
                </a:solidFill>
              </a:rPr>
              <a:t>No significant differences are observed following </a:t>
            </a:r>
            <a:r>
              <a:rPr lang="en-US" sz="1200" i="1" dirty="0">
                <a:solidFill>
                  <a:srgbClr val="800000"/>
                </a:solidFill>
              </a:rPr>
              <a:t>B. </a:t>
            </a:r>
            <a:r>
              <a:rPr lang="en-US" sz="1200" i="1" dirty="0" err="1">
                <a:solidFill>
                  <a:srgbClr val="800000"/>
                </a:solidFill>
              </a:rPr>
              <a:t>fragilis</a:t>
            </a:r>
            <a:r>
              <a:rPr lang="en-US" sz="1200" i="1" dirty="0">
                <a:solidFill>
                  <a:srgbClr val="800000"/>
                </a:solidFill>
              </a:rPr>
              <a:t> </a:t>
            </a:r>
            <a:r>
              <a:rPr lang="en-US" sz="1200" dirty="0">
                <a:solidFill>
                  <a:srgbClr val="800000"/>
                </a:solidFill>
              </a:rPr>
              <a:t>treatment of MIA offspring by </a:t>
            </a:r>
            <a:r>
              <a:rPr lang="en-US" sz="1200" dirty="0" err="1">
                <a:solidFill>
                  <a:srgbClr val="800000"/>
                </a:solidFill>
              </a:rPr>
              <a:t>PCoA</a:t>
            </a:r>
            <a:r>
              <a:rPr lang="en-US" sz="1200" dirty="0">
                <a:solidFill>
                  <a:srgbClr val="800000"/>
                </a:solidFill>
              </a:rPr>
              <a:t> (ANOSIM R = 0.0060 p = 0.4470; Table S3), in </a:t>
            </a:r>
            <a:r>
              <a:rPr lang="en-US" sz="1200" dirty="0" err="1">
                <a:solidFill>
                  <a:srgbClr val="800000"/>
                </a:solidFill>
              </a:rPr>
              <a:t>microbiota</a:t>
            </a:r>
            <a:r>
              <a:rPr lang="en-US" sz="1200" dirty="0">
                <a:solidFill>
                  <a:srgbClr val="800000"/>
                </a:solidFill>
              </a:rPr>
              <a:t> richness (PD: p = 0.2980, Observed Species: p = 0.5440) and evenness (</a:t>
            </a:r>
            <a:r>
              <a:rPr lang="en-US" sz="1200" dirty="0" err="1">
                <a:solidFill>
                  <a:srgbClr val="800000"/>
                </a:solidFill>
              </a:rPr>
              <a:t>Gini</a:t>
            </a:r>
            <a:r>
              <a:rPr lang="en-US" sz="1200" dirty="0">
                <a:solidFill>
                  <a:srgbClr val="800000"/>
                </a:solidFill>
              </a:rPr>
              <a:t>: p = 0.6110, Simpson Evenness: p = 0.5600; </a:t>
            </a:r>
            <a:r>
              <a:rPr lang="en-US" sz="1200" dirty="0">
                <a:solidFill>
                  <a:schemeClr val="bg1">
                    <a:lumMod val="75000"/>
                  </a:schemeClr>
                </a:solidFill>
              </a:rPr>
              <a:t>Figures 4A, S2A and S2B), or in relative abundance at the class level (</a:t>
            </a:r>
            <a:r>
              <a:rPr lang="en-US" sz="1200" dirty="0" smtClean="0">
                <a:solidFill>
                  <a:schemeClr val="bg1">
                    <a:lumMod val="75000"/>
                  </a:schemeClr>
                </a:solidFill>
              </a:rPr>
              <a:t>Figure </a:t>
            </a:r>
            <a:r>
              <a:rPr lang="en-US" sz="1200" dirty="0">
                <a:solidFill>
                  <a:schemeClr val="bg1">
                    <a:lumMod val="75000"/>
                  </a:schemeClr>
                </a:solidFill>
              </a:rPr>
              <a:t>S2C). </a:t>
            </a:r>
            <a:r>
              <a:rPr lang="en-US" sz="1200" b="1" dirty="0">
                <a:solidFill>
                  <a:srgbClr val="3366FF"/>
                </a:solidFill>
              </a:rPr>
              <a:t>However, evaluation of key OTUs that discriminate adult MIA offspring from controls reveals that </a:t>
            </a:r>
            <a:r>
              <a:rPr lang="en-US" sz="1200" b="1" i="1" dirty="0">
                <a:solidFill>
                  <a:srgbClr val="3366FF"/>
                </a:solidFill>
              </a:rPr>
              <a:t>B. </a:t>
            </a:r>
            <a:r>
              <a:rPr lang="en-US" sz="1200" b="1" i="1" dirty="0" err="1">
                <a:solidFill>
                  <a:srgbClr val="3366FF"/>
                </a:solidFill>
              </a:rPr>
              <a:t>fragilis</a:t>
            </a:r>
            <a:r>
              <a:rPr lang="en-US" sz="1200" b="1" i="1" dirty="0">
                <a:solidFill>
                  <a:srgbClr val="3366FF"/>
                </a:solidFill>
              </a:rPr>
              <a:t> </a:t>
            </a:r>
            <a:r>
              <a:rPr lang="en-US" sz="1200" b="1" dirty="0">
                <a:solidFill>
                  <a:srgbClr val="3366FF"/>
                </a:solidFill>
              </a:rPr>
              <a:t>treatment significantly alters levels of 35 OTUs (Table S2). </a:t>
            </a:r>
          </a:p>
        </p:txBody>
      </p:sp>
      <p:pic>
        <p:nvPicPr>
          <p:cNvPr id="2" name="Picture 1"/>
          <p:cNvPicPr>
            <a:picLocks noChangeAspect="1"/>
          </p:cNvPicPr>
          <p:nvPr/>
        </p:nvPicPr>
        <p:blipFill>
          <a:blip r:embed="rId3"/>
          <a:stretch>
            <a:fillRect/>
          </a:stretch>
        </p:blipFill>
        <p:spPr>
          <a:xfrm>
            <a:off x="3789794" y="1317471"/>
            <a:ext cx="4916209" cy="2580277"/>
          </a:xfrm>
          <a:prstGeom prst="rect">
            <a:avLst/>
          </a:prstGeom>
        </p:spPr>
      </p:pic>
      <p:sp>
        <p:nvSpPr>
          <p:cNvPr id="3" name="TextBox 2"/>
          <p:cNvSpPr txBox="1"/>
          <p:nvPr/>
        </p:nvSpPr>
        <p:spPr>
          <a:xfrm>
            <a:off x="4704797" y="4313082"/>
            <a:ext cx="3850105" cy="2031325"/>
          </a:xfrm>
          <a:prstGeom prst="rect">
            <a:avLst/>
          </a:prstGeom>
          <a:noFill/>
        </p:spPr>
        <p:txBody>
          <a:bodyPr wrap="square" rtlCol="0">
            <a:spAutoFit/>
          </a:bodyPr>
          <a:lstStyle/>
          <a:p>
            <a:r>
              <a:rPr lang="en-US" dirty="0" smtClean="0"/>
              <a:t>If we have 50 taxa that have only 0 or 1 counts across 10 Control and 10 experimental, expect 1 in 50 to partition as shown</a:t>
            </a:r>
            <a:r>
              <a:rPr lang="en-US" dirty="0"/>
              <a:t> </a:t>
            </a:r>
            <a:r>
              <a:rPr lang="en-US" dirty="0" smtClean="0"/>
              <a:t>with the number of OTUs in the system.</a:t>
            </a:r>
          </a:p>
          <a:p>
            <a:endParaRPr lang="en-US" dirty="0"/>
          </a:p>
          <a:p>
            <a:r>
              <a:rPr lang="en-US" dirty="0" smtClean="0"/>
              <a:t>No multiple test correction</a:t>
            </a:r>
            <a:endParaRPr lang="en-US" dirty="0"/>
          </a:p>
        </p:txBody>
      </p:sp>
      <p:sp>
        <p:nvSpPr>
          <p:cNvPr id="7" name="TextBox 6"/>
          <p:cNvSpPr txBox="1"/>
          <p:nvPr/>
        </p:nvSpPr>
        <p:spPr>
          <a:xfrm>
            <a:off x="4995333" y="420511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859632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we have </a:t>
            </a:r>
            <a:r>
              <a:rPr lang="is-IS" dirty="0" smtClean="0"/>
              <a:t>…</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400" dirty="0"/>
          </a:p>
        </p:txBody>
      </p:sp>
      <p:sp>
        <p:nvSpPr>
          <p:cNvPr id="4" name="Footer Placeholder 3"/>
          <p:cNvSpPr>
            <a:spLocks noGrp="1"/>
          </p:cNvSpPr>
          <p:nvPr>
            <p:ph type="ftr" sz="quarter" idx="11"/>
          </p:nvPr>
        </p:nvSpPr>
        <p:spPr/>
        <p:txBody>
          <a:bodyPr/>
          <a:lstStyle/>
          <a:p>
            <a:r>
              <a:rPr lang="it-IT" smtClean="0"/>
              <a:t>Manitoba 2017</a:t>
            </a:r>
            <a:endParaRPr lang="en-US"/>
          </a:p>
        </p:txBody>
      </p:sp>
      <p:pic>
        <p:nvPicPr>
          <p:cNvPr id="6" name="Picture 5"/>
          <p:cNvPicPr>
            <a:picLocks noChangeAspect="1"/>
          </p:cNvPicPr>
          <p:nvPr/>
        </p:nvPicPr>
        <p:blipFill>
          <a:blip r:embed="rId2"/>
          <a:stretch>
            <a:fillRect/>
          </a:stretch>
        </p:blipFill>
        <p:spPr>
          <a:xfrm>
            <a:off x="3712028" y="3405293"/>
            <a:ext cx="1752600" cy="1752600"/>
          </a:xfrm>
          <a:prstGeom prst="rect">
            <a:avLst/>
          </a:prstGeom>
        </p:spPr>
      </p:pic>
      <p:sp>
        <p:nvSpPr>
          <p:cNvPr id="7" name="TextBox 6"/>
          <p:cNvSpPr txBox="1"/>
          <p:nvPr/>
        </p:nvSpPr>
        <p:spPr>
          <a:xfrm>
            <a:off x="2104573" y="5049036"/>
            <a:ext cx="4941527" cy="646331"/>
          </a:xfrm>
          <a:prstGeom prst="rect">
            <a:avLst/>
          </a:prstGeom>
          <a:noFill/>
        </p:spPr>
        <p:txBody>
          <a:bodyPr wrap="none" rtlCol="0">
            <a:spAutoFit/>
          </a:bodyPr>
          <a:lstStyle/>
          <a:p>
            <a:r>
              <a:rPr lang="en-US" sz="3600" dirty="0" err="1" smtClean="0"/>
              <a:t>Philosoraptor</a:t>
            </a:r>
            <a:r>
              <a:rPr lang="en-US" sz="3600" dirty="0" smtClean="0"/>
              <a:t> is confused</a:t>
            </a:r>
            <a:endParaRPr lang="en-US" sz="3600" dirty="0"/>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basics</a:t>
            </a:r>
            <a:endParaRPr lang="en-US" dirty="0"/>
          </a:p>
        </p:txBody>
      </p:sp>
      <p:pic>
        <p:nvPicPr>
          <p:cNvPr id="4" name="Content Placeholder 3" descr="fig_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00" r="1833" b="30506"/>
          <a:stretch/>
        </p:blipFill>
        <p:spPr>
          <a:xfrm>
            <a:off x="457200" y="1558743"/>
            <a:ext cx="5219959" cy="3740001"/>
          </a:xfrm>
        </p:spPr>
      </p:pic>
      <p:sp>
        <p:nvSpPr>
          <p:cNvPr id="6" name="TextBox 5"/>
          <p:cNvSpPr txBox="1"/>
          <p:nvPr/>
        </p:nvSpPr>
        <p:spPr>
          <a:xfrm>
            <a:off x="5438896" y="1852503"/>
            <a:ext cx="3460231" cy="3416320"/>
          </a:xfrm>
          <a:prstGeom prst="rect">
            <a:avLst/>
          </a:prstGeom>
          <a:noFill/>
        </p:spPr>
        <p:txBody>
          <a:bodyPr wrap="square" rtlCol="0">
            <a:spAutoFit/>
          </a:bodyPr>
          <a:lstStyle/>
          <a:p>
            <a:pPr marL="285750" indent="-285750">
              <a:buFont typeface="Arial"/>
              <a:buChar char="•"/>
            </a:pPr>
            <a:r>
              <a:rPr lang="en-US" dirty="0" smtClean="0"/>
              <a:t>DNA or RNA fragments from the environment</a:t>
            </a:r>
          </a:p>
          <a:p>
            <a:pPr marL="285750" indent="-285750">
              <a:buFont typeface="Arial"/>
              <a:buChar char="•"/>
            </a:pPr>
            <a:r>
              <a:rPr lang="en-US" dirty="0" smtClean="0"/>
              <a:t>A </a:t>
            </a:r>
            <a:r>
              <a:rPr lang="en-US" dirty="0"/>
              <a:t>r</a:t>
            </a:r>
            <a:r>
              <a:rPr lang="en-US" dirty="0" smtClean="0"/>
              <a:t>andom sample used to make a library</a:t>
            </a:r>
          </a:p>
          <a:p>
            <a:pPr marL="285750" indent="-285750">
              <a:buFont typeface="Arial"/>
              <a:buChar char="•"/>
            </a:pPr>
            <a:r>
              <a:rPr lang="en-US" dirty="0" smtClean="0"/>
              <a:t>A random sample of the library is sequenced and mapped</a:t>
            </a:r>
          </a:p>
          <a:p>
            <a:pPr marL="285750" indent="-285750">
              <a:buFont typeface="Arial"/>
              <a:buChar char="•"/>
            </a:pPr>
            <a:r>
              <a:rPr lang="en-US" dirty="0" smtClean="0"/>
              <a:t>This generates a table of counts per feature (OTU, gene) in each sample</a:t>
            </a:r>
          </a:p>
          <a:p>
            <a:pPr marL="285750" indent="-285750">
              <a:buFont typeface="Arial"/>
              <a:buChar char="•"/>
            </a:pPr>
            <a:endParaRPr lang="en-US" dirty="0" smtClean="0"/>
          </a:p>
          <a:p>
            <a:pPr marL="285750" indent="-285750">
              <a:buFont typeface="Arial"/>
              <a:buChar char="•"/>
            </a:pPr>
            <a:r>
              <a:rPr lang="en-US" b="1" dirty="0" smtClean="0"/>
              <a:t>The number of reads is determined by the machine!</a:t>
            </a:r>
            <a:endParaRPr lang="en-US" b="1" dirty="0"/>
          </a:p>
        </p:txBody>
      </p:sp>
      <p:sp>
        <p:nvSpPr>
          <p:cNvPr id="3" name="Footer Placeholder 2"/>
          <p:cNvSpPr>
            <a:spLocks noGrp="1"/>
          </p:cNvSpPr>
          <p:nvPr>
            <p:ph type="ftr" sz="quarter" idx="11"/>
          </p:nvPr>
        </p:nvSpPr>
        <p:spPr/>
        <p:txBody>
          <a:bodyPr/>
          <a:lstStyle/>
          <a:p>
            <a:r>
              <a:rPr lang="en-US" smtClean="0"/>
              <a:t>Manitoba 2017</a:t>
            </a:r>
            <a:endParaRPr lang="en-US" dirty="0"/>
          </a:p>
        </p:txBody>
      </p:sp>
      <p:sp>
        <p:nvSpPr>
          <p:cNvPr id="7" name="TextBox 6"/>
          <p:cNvSpPr txBox="1"/>
          <p:nvPr/>
        </p:nvSpPr>
        <p:spPr>
          <a:xfrm>
            <a:off x="6207125" y="6037263"/>
            <a:ext cx="2137574" cy="646331"/>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a:t>
            </a:r>
            <a:r>
              <a:rPr lang="en-US" sz="1200" dirty="0" smtClean="0">
                <a:solidFill>
                  <a:schemeClr val="tx1">
                    <a:lumMod val="50000"/>
                    <a:lumOff val="50000"/>
                  </a:schemeClr>
                </a:solidFill>
              </a:rPr>
              <a:t>2016. Ann. </a:t>
            </a:r>
            <a:r>
              <a:rPr lang="en-US" sz="1200" dirty="0" err="1" smtClean="0">
                <a:solidFill>
                  <a:schemeClr val="tx1">
                    <a:lumMod val="50000"/>
                    <a:lumOff val="50000"/>
                  </a:schemeClr>
                </a:solidFill>
              </a:rPr>
              <a:t>Epidem</a:t>
            </a:r>
            <a:r>
              <a:rPr lang="en-US" sz="1200" dirty="0" smtClean="0">
                <a:solidFill>
                  <a:schemeClr val="tx1">
                    <a:lumMod val="50000"/>
                    <a:lumOff val="50000"/>
                  </a:schemeClr>
                </a:solidFill>
              </a:rPr>
              <a:t>.</a:t>
            </a:r>
            <a:endParaRPr lang="en-US" sz="1200" dirty="0">
              <a:solidFill>
                <a:schemeClr val="tx1">
                  <a:lumMod val="50000"/>
                  <a:lumOff val="50000"/>
                </a:schemeClr>
              </a:solidFill>
            </a:endParaRPr>
          </a:p>
          <a:p>
            <a:pPr>
              <a:defRPr/>
            </a:pPr>
            <a:r>
              <a:rPr lang="en-US" sz="1200" dirty="0">
                <a:solidFill>
                  <a:schemeClr val="tx1">
                    <a:lumMod val="50000"/>
                    <a:lumOff val="50000"/>
                  </a:schemeClr>
                </a:solidFill>
              </a:rPr>
              <a:t>Gloor et al. 2016. </a:t>
            </a:r>
            <a:r>
              <a:rPr lang="en-US" sz="1200" dirty="0" smtClean="0">
                <a:solidFill>
                  <a:schemeClr val="tx1">
                    <a:lumMod val="50000"/>
                    <a:lumOff val="50000"/>
                  </a:schemeClr>
                </a:solidFill>
              </a:rPr>
              <a:t>Can. J. Micro.</a:t>
            </a:r>
          </a:p>
          <a:p>
            <a:pPr>
              <a:defRPr/>
            </a:pPr>
            <a:r>
              <a:rPr lang="en-US" sz="1200" dirty="0" smtClean="0">
                <a:solidFill>
                  <a:schemeClr val="tx1">
                    <a:lumMod val="50000"/>
                    <a:lumOff val="50000"/>
                  </a:schemeClr>
                </a:solidFill>
              </a:rPr>
              <a:t>Gloor et al. 2016 Aus. J. Stats</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6174774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19250"/>
            <a:ext cx="91440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p:cNvSpPr>
            <a:spLocks noGrp="1"/>
          </p:cNvSpPr>
          <p:nvPr>
            <p:ph type="title"/>
          </p:nvPr>
        </p:nvSpPr>
        <p:spPr/>
        <p:txBody>
          <a:bodyPr/>
          <a:lstStyle/>
          <a:p>
            <a:pPr eaLnBrk="1" hangingPunct="1"/>
            <a:r>
              <a:rPr lang="en-US" dirty="0">
                <a:latin typeface="Calibri" charset="0"/>
              </a:rPr>
              <a:t>Random sample of environment</a:t>
            </a:r>
          </a:p>
        </p:txBody>
      </p:sp>
      <p:sp>
        <p:nvSpPr>
          <p:cNvPr id="6" name="Rectangle 5"/>
          <p:cNvSpPr/>
          <p:nvPr/>
        </p:nvSpPr>
        <p:spPr>
          <a:xfrm>
            <a:off x="819150" y="4381500"/>
            <a:ext cx="1593850" cy="1552575"/>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8"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89"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0"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1"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r>
              <a:rPr lang="en-US" smtClean="0"/>
              <a:t>Manitoba 2017</a:t>
            </a:r>
            <a:endParaRPr lang="en-US"/>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eaLnBrk="1" hangingPunct="1">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Manitoba 2017</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1784350" y="4651375"/>
            <a:ext cx="55165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is a constant-sum operation</a:t>
            </a:r>
          </a:p>
          <a:p>
            <a:pPr marL="1028700" lvl="1">
              <a:buFont typeface="Courier New"/>
              <a:buChar char="o"/>
              <a:defRPr/>
            </a:pPr>
            <a:r>
              <a:rPr lang="en-US" dirty="0" smtClean="0"/>
              <a:t>We only get the number of reads that the machine can deliver</a:t>
            </a:r>
          </a:p>
          <a:p>
            <a:pPr marL="1028700" lvl="1">
              <a:buFont typeface="Arial"/>
              <a:buChar char="•"/>
              <a:defRPr/>
            </a:pPr>
            <a:endParaRPr lang="en-US" dirty="0" smtClean="0"/>
          </a:p>
          <a:p>
            <a:pPr marL="285750" indent="-285750">
              <a:buFont typeface="Arial"/>
              <a:buChar char="•"/>
              <a:defRPr/>
            </a:pPr>
            <a:r>
              <a:rPr lang="en-US" dirty="0" smtClean="0"/>
              <a:t>Any constant sum is equivalent</a:t>
            </a:r>
          </a:p>
          <a:p>
            <a:pPr marL="285750">
              <a:buFont typeface="Arial"/>
              <a:buChar char="•"/>
              <a:defRPr/>
            </a:pPr>
            <a:endParaRPr lang="en-US" dirty="0" smtClean="0"/>
          </a:p>
        </p:txBody>
      </p:sp>
      <p:sp>
        <p:nvSpPr>
          <p:cNvPr id="2" name="TextBox 1"/>
          <p:cNvSpPr txBox="1"/>
          <p:nvPr/>
        </p:nvSpPr>
        <p:spPr>
          <a:xfrm>
            <a:off x="6207125" y="6049963"/>
            <a:ext cx="2479675" cy="460375"/>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r>
              <a:rPr lang="en-US" smtClean="0"/>
              <a:t>Manitoba 2017</a:t>
            </a:r>
            <a:endParaRPr lang="en-US"/>
          </a:p>
        </p:txBody>
      </p:sp>
    </p:spTree>
    <p:extLst>
      <p:ext uri="{BB962C8B-B14F-4D97-AF65-F5344CB8AC3E}">
        <p14:creationId xmlns:p14="http://schemas.microsoft.com/office/powerpoint/2010/main" val="24384645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lstStyle/>
          <a:p>
            <a:pPr eaLnBrk="1" hangingPunct="1"/>
            <a:r>
              <a:rPr lang="en-US">
                <a:latin typeface="Calibri" charset="0"/>
              </a:rPr>
              <a:t>Effect of a constant sum?</a:t>
            </a:r>
          </a:p>
        </p:txBody>
      </p:sp>
      <p:sp>
        <p:nvSpPr>
          <p:cNvPr id="20483" name="TextBox 8"/>
          <p:cNvSpPr txBox="1">
            <a:spLocks noChangeArrowheads="1"/>
          </p:cNvSpPr>
          <p:nvPr/>
        </p:nvSpPr>
        <p:spPr bwMode="auto">
          <a:xfrm>
            <a:off x="5214470" y="3667125"/>
            <a:ext cx="361837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a:t>RNA-</a:t>
            </a:r>
            <a:r>
              <a:rPr lang="en-US" sz="1600" dirty="0" err="1"/>
              <a:t>seq</a:t>
            </a:r>
            <a:r>
              <a:rPr lang="en-US" sz="1600" dirty="0"/>
              <a:t>, </a:t>
            </a:r>
            <a:r>
              <a:rPr lang="en-US" sz="1600" dirty="0" err="1"/>
              <a:t>metagenomics</a:t>
            </a:r>
            <a:r>
              <a:rPr lang="en-US" sz="1600" dirty="0"/>
              <a:t>,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Manitoba 2017</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problem</a:t>
            </a:r>
            <a:endParaRPr lang="en-US" dirty="0"/>
          </a:p>
        </p:txBody>
      </p:sp>
      <p:sp>
        <p:nvSpPr>
          <p:cNvPr id="4" name="Footer Placeholder 3"/>
          <p:cNvSpPr>
            <a:spLocks noGrp="1"/>
          </p:cNvSpPr>
          <p:nvPr>
            <p:ph type="ftr" sz="quarter" idx="11"/>
          </p:nvPr>
        </p:nvSpPr>
        <p:spPr/>
        <p:txBody>
          <a:bodyPr/>
          <a:lstStyle/>
          <a:p>
            <a:r>
              <a:rPr lang="en-US" smtClean="0"/>
              <a:t>Manitoba 2017</a:t>
            </a:r>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52887261"/>
              </p:ext>
            </p:extLst>
          </p:nvPr>
        </p:nvGraphicFramePr>
        <p:xfrm>
          <a:off x="457196" y="1600200"/>
          <a:ext cx="3522138" cy="1463040"/>
        </p:xfrm>
        <a:graphic>
          <a:graphicData uri="http://schemas.openxmlformats.org/drawingml/2006/table">
            <a:tbl>
              <a:tblPr firstRow="1" bandRow="1">
                <a:tableStyleId>{3C2FFA5D-87B4-456A-9821-1D502468CF0F}</a:tableStyleId>
              </a:tblPr>
              <a:tblGrid>
                <a:gridCol w="587023"/>
                <a:gridCol w="587023"/>
                <a:gridCol w="587023"/>
                <a:gridCol w="587023"/>
                <a:gridCol w="587023"/>
                <a:gridCol w="587023"/>
              </a:tblGrid>
              <a:tr h="259645">
                <a:tc>
                  <a:txBody>
                    <a:bodyPr/>
                    <a:lstStyle/>
                    <a:p>
                      <a:endParaRPr lang="en-US" dirty="0"/>
                    </a:p>
                  </a:txBody>
                  <a:tcPr/>
                </a:tc>
                <a:tc>
                  <a:txBody>
                    <a:bodyPr/>
                    <a:lstStyle/>
                    <a:p>
                      <a:r>
                        <a:rPr lang="en-US" u="sng" dirty="0" smtClean="0"/>
                        <a:t>A</a:t>
                      </a:r>
                      <a:endParaRPr lang="en-US" u="sng" dirty="0"/>
                    </a:p>
                  </a:txBody>
                  <a:tcPr/>
                </a:tc>
                <a:tc>
                  <a:txBody>
                    <a:bodyPr/>
                    <a:lstStyle/>
                    <a:p>
                      <a:r>
                        <a:rPr lang="en-US" u="sng" dirty="0" smtClean="0"/>
                        <a:t>B</a:t>
                      </a:r>
                      <a:endParaRPr lang="en-US" u="sng" dirty="0"/>
                    </a:p>
                  </a:txBody>
                  <a:tcPr/>
                </a:tc>
                <a:tc>
                  <a:txBody>
                    <a:bodyPr/>
                    <a:lstStyle/>
                    <a:p>
                      <a:r>
                        <a:rPr lang="en-US" u="sng" dirty="0" smtClean="0"/>
                        <a:t>C</a:t>
                      </a:r>
                      <a:endParaRPr lang="en-US" u="sng" dirty="0"/>
                    </a:p>
                  </a:txBody>
                  <a:tcPr/>
                </a:tc>
                <a:tc>
                  <a:txBody>
                    <a:bodyPr/>
                    <a:lstStyle/>
                    <a:p>
                      <a:r>
                        <a:rPr lang="en-US" u="sng" dirty="0" smtClean="0"/>
                        <a:t>D</a:t>
                      </a:r>
                      <a:endParaRPr lang="en-US" u="sng" dirty="0"/>
                    </a:p>
                  </a:txBody>
                  <a:tcPr>
                    <a:solidFill>
                      <a:srgbClr val="4F81BD"/>
                    </a:solidFill>
                  </a:tcPr>
                </a:tc>
                <a:tc>
                  <a:txBody>
                    <a:bodyPr/>
                    <a:lstStyle/>
                    <a:p>
                      <a:r>
                        <a:rPr lang="en-US" u="sng" dirty="0" smtClean="0"/>
                        <a:t>E</a:t>
                      </a:r>
                      <a:endParaRPr lang="en-US" u="sng" dirty="0"/>
                    </a:p>
                  </a:txBody>
                  <a:tcPr/>
                </a:tc>
              </a:tr>
              <a:tr h="259645">
                <a:tc>
                  <a:txBody>
                    <a:bodyPr/>
                    <a:lstStyle/>
                    <a:p>
                      <a:r>
                        <a:rPr lang="en-US" u="sng" dirty="0" smtClean="0"/>
                        <a:t>S1</a:t>
                      </a:r>
                      <a:endParaRPr lang="en-US" u="sng" dirty="0"/>
                    </a:p>
                  </a:txBody>
                  <a:tcPr/>
                </a:tc>
                <a:tc>
                  <a:txBody>
                    <a:bodyPr/>
                    <a:lstStyle/>
                    <a:p>
                      <a:r>
                        <a:rPr lang="en-US" dirty="0" smtClean="0"/>
                        <a:t>1</a:t>
                      </a:r>
                      <a:endParaRPr lang="en-US" dirty="0"/>
                    </a:p>
                  </a:txBody>
                  <a:tcPr>
                    <a:solidFill>
                      <a:schemeClr val="accent1"/>
                    </a:solidFill>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5</a:t>
                      </a:r>
                      <a:endParaRPr lang="en-US" dirty="0"/>
                    </a:p>
                  </a:txBody>
                  <a:tcPr>
                    <a:solidFill>
                      <a:srgbClr val="4F81BD"/>
                    </a:solidFill>
                  </a:tcPr>
                </a:tc>
                <a:tc>
                  <a:txBody>
                    <a:bodyPr/>
                    <a:lstStyle/>
                    <a:p>
                      <a:r>
                        <a:rPr lang="en-US" dirty="0" smtClean="0"/>
                        <a:t>5</a:t>
                      </a:r>
                      <a:endParaRPr lang="en-US" dirty="0"/>
                    </a:p>
                  </a:txBody>
                  <a:tcPr/>
                </a:tc>
              </a:tr>
              <a:tr h="259645">
                <a:tc>
                  <a:txBody>
                    <a:bodyPr/>
                    <a:lstStyle/>
                    <a:p>
                      <a:r>
                        <a:rPr lang="en-US" u="sng" dirty="0" smtClean="0"/>
                        <a:t>S2</a:t>
                      </a:r>
                      <a:endParaRPr lang="en-US" u="sng" dirty="0"/>
                    </a:p>
                  </a:txBody>
                  <a:tcPr/>
                </a:tc>
                <a:tc>
                  <a:txBody>
                    <a:bodyPr/>
                    <a:lstStyle/>
                    <a:p>
                      <a:r>
                        <a:rPr lang="en-US" dirty="0" smtClean="0"/>
                        <a:t>1.5</a:t>
                      </a:r>
                      <a:endParaRPr lang="en-US" dirty="0"/>
                    </a:p>
                  </a:txBody>
                  <a:tcPr>
                    <a:solidFill>
                      <a:schemeClr val="accent1"/>
                    </a:solidFill>
                  </a:tcPr>
                </a:tc>
                <a:tc>
                  <a:txBody>
                    <a:bodyPr/>
                    <a:lstStyle/>
                    <a:p>
                      <a:r>
                        <a:rPr lang="en-US" dirty="0" smtClean="0"/>
                        <a:t>4</a:t>
                      </a:r>
                      <a:endParaRPr lang="en-US" dirty="0"/>
                    </a:p>
                  </a:txBody>
                  <a:tcPr/>
                </a:tc>
                <a:tc>
                  <a:txBody>
                    <a:bodyPr/>
                    <a:lstStyle/>
                    <a:p>
                      <a:r>
                        <a:rPr lang="en-US" dirty="0" smtClean="0"/>
                        <a:t>3</a:t>
                      </a:r>
                      <a:endParaRPr lang="en-US" dirty="0"/>
                    </a:p>
                  </a:txBody>
                  <a:tcPr/>
                </a:tc>
                <a:tc>
                  <a:txBody>
                    <a:bodyPr/>
                    <a:lstStyle/>
                    <a:p>
                      <a:r>
                        <a:rPr lang="en-US" dirty="0" smtClean="0"/>
                        <a:t>2</a:t>
                      </a:r>
                      <a:endParaRPr lang="en-US" dirty="0"/>
                    </a:p>
                  </a:txBody>
                  <a:tcPr>
                    <a:solidFill>
                      <a:srgbClr val="4F81BD"/>
                    </a:solidFill>
                  </a:tcPr>
                </a:tc>
                <a:tc>
                  <a:txBody>
                    <a:bodyPr/>
                    <a:lstStyle/>
                    <a:p>
                      <a:r>
                        <a:rPr lang="en-US" dirty="0" smtClean="0"/>
                        <a:t>20</a:t>
                      </a:r>
                      <a:endParaRPr lang="en-US" dirty="0"/>
                    </a:p>
                  </a:txBody>
                  <a:tcPr/>
                </a:tc>
              </a:tr>
              <a:tr h="259645">
                <a:tc>
                  <a:txBody>
                    <a:bodyPr/>
                    <a:lstStyle/>
                    <a:p>
                      <a:r>
                        <a:rPr lang="en-US" u="sng" dirty="0" smtClean="0"/>
                        <a:t>S3</a:t>
                      </a:r>
                      <a:endParaRPr lang="en-US" u="sng" dirty="0"/>
                    </a:p>
                  </a:txBody>
                  <a:tcPr/>
                </a:tc>
                <a:tc>
                  <a:txBody>
                    <a:bodyPr/>
                    <a:lstStyle/>
                    <a:p>
                      <a:r>
                        <a:rPr lang="en-US" dirty="0" smtClean="0"/>
                        <a:t>2</a:t>
                      </a:r>
                      <a:endParaRPr lang="en-US" dirty="0"/>
                    </a:p>
                  </a:txBody>
                  <a:tcPr>
                    <a:solidFill>
                      <a:schemeClr val="accent1"/>
                    </a:solidFill>
                  </a:tcPr>
                </a:tc>
                <a:tc>
                  <a:txBody>
                    <a:bodyPr/>
                    <a:lstStyle/>
                    <a:p>
                      <a:r>
                        <a:rPr lang="en-US" dirty="0" smtClean="0"/>
                        <a:t>8</a:t>
                      </a:r>
                      <a:endParaRPr lang="en-US" dirty="0"/>
                    </a:p>
                  </a:txBody>
                  <a:tcPr/>
                </a:tc>
                <a:tc>
                  <a:txBody>
                    <a:bodyPr/>
                    <a:lstStyle/>
                    <a:p>
                      <a:r>
                        <a:rPr lang="en-US" dirty="0" smtClean="0"/>
                        <a:t>1</a:t>
                      </a:r>
                      <a:endParaRPr lang="en-US" dirty="0"/>
                    </a:p>
                  </a:txBody>
                  <a:tcPr/>
                </a:tc>
                <a:tc>
                  <a:txBody>
                    <a:bodyPr/>
                    <a:lstStyle/>
                    <a:p>
                      <a:r>
                        <a:rPr lang="en-US" dirty="0" smtClean="0"/>
                        <a:t>3</a:t>
                      </a:r>
                      <a:endParaRPr lang="en-US" dirty="0"/>
                    </a:p>
                  </a:txBody>
                  <a:tcPr>
                    <a:solidFill>
                      <a:srgbClr val="4F81BD"/>
                    </a:solidFill>
                  </a:tcPr>
                </a:tc>
                <a:tc>
                  <a:txBody>
                    <a:bodyPr/>
                    <a:lstStyle/>
                    <a:p>
                      <a:r>
                        <a:rPr lang="en-US" dirty="0" smtClean="0"/>
                        <a:t>1.5</a:t>
                      </a:r>
                      <a:endParaRPr lang="en-US" dirty="0"/>
                    </a:p>
                  </a:txBody>
                  <a:tcPr/>
                </a:tc>
              </a:tr>
            </a:tbl>
          </a:graphicData>
        </a:graphic>
      </p:graphicFrame>
      <p:graphicFrame>
        <p:nvGraphicFramePr>
          <p:cNvPr id="8" name="Content Placeholder 6"/>
          <p:cNvGraphicFramePr>
            <a:graphicFrameLocks noGrp="1"/>
          </p:cNvGraphicFramePr>
          <p:nvPr>
            <p:ph idx="1"/>
            <p:extLst>
              <p:ext uri="{D42A27DB-BD31-4B8C-83A1-F6EECF244321}">
                <p14:modId xmlns:p14="http://schemas.microsoft.com/office/powerpoint/2010/main" val="3650034350"/>
              </p:ext>
            </p:extLst>
          </p:nvPr>
        </p:nvGraphicFramePr>
        <p:xfrm>
          <a:off x="457200" y="3248377"/>
          <a:ext cx="3522132" cy="1463040"/>
        </p:xfrm>
        <a:graphic>
          <a:graphicData uri="http://schemas.openxmlformats.org/drawingml/2006/table">
            <a:tbl>
              <a:tblPr firstRow="1" bandRow="1">
                <a:tableStyleId>{284E427A-3D55-4303-BF80-6455036E1DE7}</a:tableStyleId>
              </a:tblPr>
              <a:tblGrid>
                <a:gridCol w="587022"/>
                <a:gridCol w="587022"/>
                <a:gridCol w="587022"/>
                <a:gridCol w="587022"/>
                <a:gridCol w="587022"/>
                <a:gridCol w="587022"/>
              </a:tblGrid>
              <a:tr h="259645">
                <a:tc>
                  <a:txBody>
                    <a:bodyPr/>
                    <a:lstStyle/>
                    <a:p>
                      <a:endParaRPr lang="en-US" dirty="0"/>
                    </a:p>
                  </a:txBody>
                  <a:tcPr/>
                </a:tc>
                <a:tc>
                  <a:txBody>
                    <a:bodyPr/>
                    <a:lstStyle/>
                    <a:p>
                      <a:r>
                        <a:rPr lang="en-US" u="sng" dirty="0" smtClean="0"/>
                        <a:t>A</a:t>
                      </a:r>
                      <a:endParaRPr lang="en-US" u="sng" dirty="0"/>
                    </a:p>
                  </a:txBody>
                  <a:tcPr/>
                </a:tc>
                <a:tc>
                  <a:txBody>
                    <a:bodyPr/>
                    <a:lstStyle/>
                    <a:p>
                      <a:r>
                        <a:rPr lang="en-US" u="sng" dirty="0" smtClean="0"/>
                        <a:t>B</a:t>
                      </a:r>
                      <a:endParaRPr lang="en-US" u="sng" dirty="0"/>
                    </a:p>
                  </a:txBody>
                  <a:tcPr/>
                </a:tc>
                <a:tc>
                  <a:txBody>
                    <a:bodyPr/>
                    <a:lstStyle/>
                    <a:p>
                      <a:r>
                        <a:rPr lang="en-US" u="sng" dirty="0" smtClean="0"/>
                        <a:t>C</a:t>
                      </a:r>
                      <a:endParaRPr lang="en-US" u="sng" dirty="0"/>
                    </a:p>
                  </a:txBody>
                  <a:tcPr/>
                </a:tc>
                <a:tc>
                  <a:txBody>
                    <a:bodyPr/>
                    <a:lstStyle/>
                    <a:p>
                      <a:r>
                        <a:rPr lang="en-US" u="sng" dirty="0" smtClean="0"/>
                        <a:t>D</a:t>
                      </a:r>
                      <a:endParaRPr lang="en-US" u="sng" dirty="0"/>
                    </a:p>
                  </a:txBody>
                  <a:tcPr>
                    <a:solidFill>
                      <a:srgbClr val="C0504D"/>
                    </a:solidFill>
                  </a:tcPr>
                </a:tc>
                <a:tc>
                  <a:txBody>
                    <a:bodyPr/>
                    <a:lstStyle/>
                    <a:p>
                      <a:r>
                        <a:rPr lang="en-US" u="sng" dirty="0" smtClean="0"/>
                        <a:t>E</a:t>
                      </a:r>
                      <a:endParaRPr lang="en-US" u="sng" dirty="0"/>
                    </a:p>
                  </a:txBody>
                  <a:tcPr/>
                </a:tc>
              </a:tr>
              <a:tr h="259645">
                <a:tc>
                  <a:txBody>
                    <a:bodyPr/>
                    <a:lstStyle/>
                    <a:p>
                      <a:r>
                        <a:rPr lang="en-US" u="sng" dirty="0" smtClean="0"/>
                        <a:t>S1</a:t>
                      </a:r>
                      <a:endParaRPr lang="en-US" u="sng" dirty="0"/>
                    </a:p>
                  </a:txBody>
                  <a:tcPr/>
                </a:tc>
                <a:tc>
                  <a:txBody>
                    <a:bodyPr/>
                    <a:lstStyle/>
                    <a:p>
                      <a:r>
                        <a:rPr lang="en-US" dirty="0" smtClean="0"/>
                        <a:t>.067</a:t>
                      </a:r>
                      <a:endParaRPr lang="en-US" dirty="0"/>
                    </a:p>
                  </a:txBody>
                  <a:tcPr>
                    <a:solidFill>
                      <a:schemeClr val="accent2"/>
                    </a:solidFill>
                  </a:tcPr>
                </a:tc>
                <a:tc>
                  <a:txBody>
                    <a:bodyPr/>
                    <a:lstStyle/>
                    <a:p>
                      <a:r>
                        <a:rPr lang="en-US" dirty="0" smtClean="0"/>
                        <a:t>.133</a:t>
                      </a:r>
                      <a:endParaRPr lang="en-US" dirty="0"/>
                    </a:p>
                  </a:txBody>
                  <a:tcPr/>
                </a:tc>
                <a:tc>
                  <a:txBody>
                    <a:bodyPr/>
                    <a:lstStyle/>
                    <a:p>
                      <a:r>
                        <a:rPr lang="en-US" dirty="0" smtClean="0"/>
                        <a:t>.133</a:t>
                      </a:r>
                      <a:endParaRPr lang="en-US" dirty="0"/>
                    </a:p>
                  </a:txBody>
                  <a:tcPr/>
                </a:tc>
                <a:tc>
                  <a:txBody>
                    <a:bodyPr/>
                    <a:lstStyle/>
                    <a:p>
                      <a:r>
                        <a:rPr lang="en-US" dirty="0" smtClean="0"/>
                        <a:t>.333</a:t>
                      </a:r>
                      <a:endParaRPr lang="en-US" dirty="0"/>
                    </a:p>
                  </a:txBody>
                  <a:tcPr>
                    <a:solidFill>
                      <a:srgbClr val="C0504D"/>
                    </a:solidFill>
                  </a:tcPr>
                </a:tc>
                <a:tc>
                  <a:txBody>
                    <a:bodyPr/>
                    <a:lstStyle/>
                    <a:p>
                      <a:r>
                        <a:rPr lang="en-US" dirty="0" smtClean="0"/>
                        <a:t>.333</a:t>
                      </a:r>
                      <a:endParaRPr lang="en-US" dirty="0"/>
                    </a:p>
                  </a:txBody>
                  <a:tcPr/>
                </a:tc>
              </a:tr>
              <a:tr h="259645">
                <a:tc>
                  <a:txBody>
                    <a:bodyPr/>
                    <a:lstStyle/>
                    <a:p>
                      <a:r>
                        <a:rPr lang="en-US" u="sng" dirty="0" smtClean="0"/>
                        <a:t>S2</a:t>
                      </a:r>
                      <a:endParaRPr lang="en-US" u="sng" dirty="0"/>
                    </a:p>
                  </a:txBody>
                  <a:tcPr/>
                </a:tc>
                <a:tc>
                  <a:txBody>
                    <a:bodyPr/>
                    <a:lstStyle/>
                    <a:p>
                      <a:r>
                        <a:rPr lang="en-US" dirty="0" smtClean="0"/>
                        <a:t>.049</a:t>
                      </a:r>
                      <a:endParaRPr lang="en-US" dirty="0"/>
                    </a:p>
                  </a:txBody>
                  <a:tcPr>
                    <a:solidFill>
                      <a:schemeClr val="accent2"/>
                    </a:solidFill>
                  </a:tcPr>
                </a:tc>
                <a:tc>
                  <a:txBody>
                    <a:bodyPr/>
                    <a:lstStyle/>
                    <a:p>
                      <a:r>
                        <a:rPr lang="en-US" dirty="0" smtClean="0"/>
                        <a:t>.131</a:t>
                      </a:r>
                      <a:endParaRPr lang="en-US" dirty="0"/>
                    </a:p>
                  </a:txBody>
                  <a:tcPr/>
                </a:tc>
                <a:tc>
                  <a:txBody>
                    <a:bodyPr/>
                    <a:lstStyle/>
                    <a:p>
                      <a:r>
                        <a:rPr lang="en-US" dirty="0" smtClean="0"/>
                        <a:t>.098</a:t>
                      </a:r>
                      <a:endParaRPr lang="en-US" dirty="0"/>
                    </a:p>
                  </a:txBody>
                  <a:tcPr/>
                </a:tc>
                <a:tc>
                  <a:txBody>
                    <a:bodyPr/>
                    <a:lstStyle/>
                    <a:p>
                      <a:r>
                        <a:rPr lang="en-US" dirty="0" smtClean="0"/>
                        <a:t>.066</a:t>
                      </a:r>
                      <a:endParaRPr lang="en-US" dirty="0"/>
                    </a:p>
                  </a:txBody>
                  <a:tcPr>
                    <a:solidFill>
                      <a:srgbClr val="C0504D"/>
                    </a:solidFill>
                  </a:tcPr>
                </a:tc>
                <a:tc>
                  <a:txBody>
                    <a:bodyPr/>
                    <a:lstStyle/>
                    <a:p>
                      <a:r>
                        <a:rPr lang="en-US" dirty="0" smtClean="0"/>
                        <a:t>.656</a:t>
                      </a:r>
                      <a:endParaRPr lang="en-US" dirty="0"/>
                    </a:p>
                  </a:txBody>
                  <a:tcPr/>
                </a:tc>
              </a:tr>
              <a:tr h="259645">
                <a:tc>
                  <a:txBody>
                    <a:bodyPr/>
                    <a:lstStyle/>
                    <a:p>
                      <a:r>
                        <a:rPr lang="en-US" u="sng" dirty="0" smtClean="0"/>
                        <a:t>S3</a:t>
                      </a:r>
                      <a:endParaRPr lang="en-US" u="sng" dirty="0"/>
                    </a:p>
                  </a:txBody>
                  <a:tcPr/>
                </a:tc>
                <a:tc>
                  <a:txBody>
                    <a:bodyPr/>
                    <a:lstStyle/>
                    <a:p>
                      <a:r>
                        <a:rPr lang="en-US" dirty="0" smtClean="0"/>
                        <a:t>.129</a:t>
                      </a:r>
                      <a:endParaRPr lang="en-US" dirty="0"/>
                    </a:p>
                  </a:txBody>
                  <a:tcPr>
                    <a:solidFill>
                      <a:schemeClr val="accent2"/>
                    </a:solidFill>
                  </a:tcPr>
                </a:tc>
                <a:tc>
                  <a:txBody>
                    <a:bodyPr/>
                    <a:lstStyle/>
                    <a:p>
                      <a:r>
                        <a:rPr lang="en-US" dirty="0" smtClean="0"/>
                        <a:t>.516</a:t>
                      </a:r>
                      <a:endParaRPr lang="en-US" dirty="0"/>
                    </a:p>
                  </a:txBody>
                  <a:tcPr/>
                </a:tc>
                <a:tc>
                  <a:txBody>
                    <a:bodyPr/>
                    <a:lstStyle/>
                    <a:p>
                      <a:r>
                        <a:rPr lang="en-US" dirty="0" smtClean="0"/>
                        <a:t>.065</a:t>
                      </a:r>
                      <a:endParaRPr lang="en-US" dirty="0"/>
                    </a:p>
                  </a:txBody>
                  <a:tcPr/>
                </a:tc>
                <a:tc>
                  <a:txBody>
                    <a:bodyPr/>
                    <a:lstStyle/>
                    <a:p>
                      <a:r>
                        <a:rPr lang="en-US" dirty="0" smtClean="0"/>
                        <a:t>.194</a:t>
                      </a:r>
                      <a:endParaRPr lang="en-US" dirty="0"/>
                    </a:p>
                  </a:txBody>
                  <a:tcPr>
                    <a:solidFill>
                      <a:srgbClr val="C0504D"/>
                    </a:solidFill>
                  </a:tcPr>
                </a:tc>
                <a:tc>
                  <a:txBody>
                    <a:bodyPr/>
                    <a:lstStyle/>
                    <a:p>
                      <a:r>
                        <a:rPr lang="en-US" dirty="0" smtClean="0"/>
                        <a:t>.097</a:t>
                      </a:r>
                      <a:endParaRPr lang="en-US" dirty="0"/>
                    </a:p>
                  </a:txBody>
                  <a:tcPr/>
                </a:tc>
              </a:tr>
            </a:tbl>
          </a:graphicData>
        </a:graphic>
      </p:graphicFrame>
      <p:graphicFrame>
        <p:nvGraphicFramePr>
          <p:cNvPr id="9" name="Content Placeholder 6"/>
          <p:cNvGraphicFramePr>
            <a:graphicFrameLocks noGrp="1"/>
          </p:cNvGraphicFramePr>
          <p:nvPr>
            <p:ph idx="1"/>
            <p:extLst>
              <p:ext uri="{D42A27DB-BD31-4B8C-83A1-F6EECF244321}">
                <p14:modId xmlns:p14="http://schemas.microsoft.com/office/powerpoint/2010/main" val="1947282926"/>
              </p:ext>
            </p:extLst>
          </p:nvPr>
        </p:nvGraphicFramePr>
        <p:xfrm>
          <a:off x="457200" y="4893310"/>
          <a:ext cx="3522132" cy="1463040"/>
        </p:xfrm>
        <a:graphic>
          <a:graphicData uri="http://schemas.openxmlformats.org/drawingml/2006/table">
            <a:tbl>
              <a:tblPr firstRow="1" bandRow="1">
                <a:tableStyleId>{08FB837D-C827-4EFA-A057-4D05807E0F7C}</a:tableStyleId>
              </a:tblPr>
              <a:tblGrid>
                <a:gridCol w="587022"/>
                <a:gridCol w="587022"/>
                <a:gridCol w="587022"/>
                <a:gridCol w="587022"/>
                <a:gridCol w="587022"/>
                <a:gridCol w="587022"/>
              </a:tblGrid>
              <a:tr h="259645">
                <a:tc>
                  <a:txBody>
                    <a:bodyPr/>
                    <a:lstStyle/>
                    <a:p>
                      <a:endParaRPr lang="en-US" dirty="0"/>
                    </a:p>
                  </a:txBody>
                  <a:tcPr/>
                </a:tc>
                <a:tc>
                  <a:txBody>
                    <a:bodyPr/>
                    <a:lstStyle/>
                    <a:p>
                      <a:r>
                        <a:rPr lang="en-US" u="sng" dirty="0" smtClean="0"/>
                        <a:t>A</a:t>
                      </a:r>
                      <a:endParaRPr lang="en-US" u="sng" dirty="0"/>
                    </a:p>
                  </a:txBody>
                  <a:tcPr/>
                </a:tc>
                <a:tc>
                  <a:txBody>
                    <a:bodyPr/>
                    <a:lstStyle/>
                    <a:p>
                      <a:r>
                        <a:rPr lang="en-US" u="sng" dirty="0" smtClean="0"/>
                        <a:t>B</a:t>
                      </a:r>
                      <a:endParaRPr lang="en-US" u="sng" dirty="0"/>
                    </a:p>
                  </a:txBody>
                  <a:tcPr/>
                </a:tc>
                <a:tc>
                  <a:txBody>
                    <a:bodyPr/>
                    <a:lstStyle/>
                    <a:p>
                      <a:r>
                        <a:rPr lang="en-US" u="sng" dirty="0" smtClean="0"/>
                        <a:t>C</a:t>
                      </a:r>
                      <a:endParaRPr lang="en-US" u="sng" dirty="0"/>
                    </a:p>
                  </a:txBody>
                  <a:tcPr/>
                </a:tc>
                <a:tc>
                  <a:txBody>
                    <a:bodyPr/>
                    <a:lstStyle/>
                    <a:p>
                      <a:r>
                        <a:rPr lang="en-US" u="sng" dirty="0" smtClean="0"/>
                        <a:t>D</a:t>
                      </a:r>
                      <a:endParaRPr lang="en-US" u="sng" dirty="0"/>
                    </a:p>
                  </a:txBody>
                  <a:tcPr>
                    <a:solidFill>
                      <a:srgbClr val="F79646"/>
                    </a:solidFill>
                  </a:tcPr>
                </a:tc>
                <a:tc>
                  <a:txBody>
                    <a:bodyPr/>
                    <a:lstStyle/>
                    <a:p>
                      <a:r>
                        <a:rPr lang="en-US" u="sng" dirty="0" smtClean="0"/>
                        <a:t>E</a:t>
                      </a:r>
                      <a:endParaRPr lang="en-US" u="sng" dirty="0"/>
                    </a:p>
                  </a:txBody>
                  <a:tcPr/>
                </a:tc>
              </a:tr>
              <a:tr h="259645">
                <a:tc>
                  <a:txBody>
                    <a:bodyPr/>
                    <a:lstStyle/>
                    <a:p>
                      <a:r>
                        <a:rPr lang="en-US" u="sng" dirty="0" smtClean="0"/>
                        <a:t>S1</a:t>
                      </a:r>
                      <a:endParaRPr lang="en-US" u="sng" dirty="0"/>
                    </a:p>
                  </a:txBody>
                  <a:tcPr/>
                </a:tc>
                <a:tc>
                  <a:txBody>
                    <a:bodyPr/>
                    <a:lstStyle/>
                    <a:p>
                      <a:r>
                        <a:rPr lang="en-US" dirty="0" smtClean="0"/>
                        <a:t>.1</a:t>
                      </a:r>
                      <a:endParaRPr lang="en-US" dirty="0"/>
                    </a:p>
                  </a:txBody>
                  <a:tcPr>
                    <a:solidFill>
                      <a:schemeClr val="accent6"/>
                    </a:solidFill>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.5</a:t>
                      </a:r>
                      <a:endParaRPr lang="en-US" dirty="0"/>
                    </a:p>
                  </a:txBody>
                  <a:tcPr>
                    <a:solidFill>
                      <a:srgbClr val="F79646"/>
                    </a:solidFill>
                  </a:tcPr>
                </a:tc>
                <a:tc>
                  <a:txBody>
                    <a:bodyPr/>
                    <a:lstStyle/>
                    <a:p>
                      <a:r>
                        <a:rPr lang="en-US" dirty="0" smtClean="0"/>
                        <a:t>-</a:t>
                      </a:r>
                      <a:endParaRPr lang="en-US" dirty="0"/>
                    </a:p>
                  </a:txBody>
                  <a:tcPr/>
                </a:tc>
              </a:tr>
              <a:tr h="259645">
                <a:tc>
                  <a:txBody>
                    <a:bodyPr/>
                    <a:lstStyle/>
                    <a:p>
                      <a:r>
                        <a:rPr lang="en-US" u="sng" dirty="0" smtClean="0"/>
                        <a:t>S2</a:t>
                      </a:r>
                      <a:endParaRPr lang="en-US" u="sng" dirty="0"/>
                    </a:p>
                  </a:txBody>
                  <a:tcPr/>
                </a:tc>
                <a:tc>
                  <a:txBody>
                    <a:bodyPr/>
                    <a:lstStyle/>
                    <a:p>
                      <a:r>
                        <a:rPr lang="en-US" dirty="0" smtClean="0"/>
                        <a:t>.143</a:t>
                      </a:r>
                      <a:endParaRPr lang="en-US" dirty="0"/>
                    </a:p>
                  </a:txBody>
                  <a:tcPr>
                    <a:solidFill>
                      <a:schemeClr val="accent6"/>
                    </a:solidFill>
                  </a:tcPr>
                </a:tc>
                <a:tc>
                  <a:txBody>
                    <a:bodyPr/>
                    <a:lstStyle/>
                    <a:p>
                      <a:r>
                        <a:rPr lang="en-US" dirty="0" smtClean="0"/>
                        <a:t>.381</a:t>
                      </a:r>
                      <a:endParaRPr lang="en-US" dirty="0"/>
                    </a:p>
                  </a:txBody>
                  <a:tcPr/>
                </a:tc>
                <a:tc>
                  <a:txBody>
                    <a:bodyPr/>
                    <a:lstStyle/>
                    <a:p>
                      <a:r>
                        <a:rPr lang="en-US" dirty="0" smtClean="0"/>
                        <a:t>.286</a:t>
                      </a:r>
                      <a:endParaRPr lang="en-US" dirty="0"/>
                    </a:p>
                  </a:txBody>
                  <a:tcPr/>
                </a:tc>
                <a:tc>
                  <a:txBody>
                    <a:bodyPr/>
                    <a:lstStyle/>
                    <a:p>
                      <a:r>
                        <a:rPr lang="en-US" dirty="0" smtClean="0"/>
                        <a:t>.190</a:t>
                      </a:r>
                      <a:endParaRPr lang="en-US" dirty="0"/>
                    </a:p>
                  </a:txBody>
                  <a:tcPr>
                    <a:solidFill>
                      <a:srgbClr val="F79646"/>
                    </a:solidFill>
                  </a:tcPr>
                </a:tc>
                <a:tc>
                  <a:txBody>
                    <a:bodyPr/>
                    <a:lstStyle/>
                    <a:p>
                      <a:r>
                        <a:rPr lang="en-US" dirty="0" smtClean="0"/>
                        <a:t>-</a:t>
                      </a:r>
                      <a:endParaRPr lang="en-US" dirty="0"/>
                    </a:p>
                  </a:txBody>
                  <a:tcPr/>
                </a:tc>
              </a:tr>
              <a:tr h="259645">
                <a:tc>
                  <a:txBody>
                    <a:bodyPr/>
                    <a:lstStyle/>
                    <a:p>
                      <a:r>
                        <a:rPr lang="en-US" u="sng" dirty="0" smtClean="0"/>
                        <a:t>S3</a:t>
                      </a:r>
                      <a:endParaRPr lang="en-US" u="sng" dirty="0"/>
                    </a:p>
                  </a:txBody>
                  <a:tcPr/>
                </a:tc>
                <a:tc>
                  <a:txBody>
                    <a:bodyPr/>
                    <a:lstStyle/>
                    <a:p>
                      <a:r>
                        <a:rPr lang="en-US" dirty="0" smtClean="0"/>
                        <a:t>.143</a:t>
                      </a:r>
                      <a:endParaRPr lang="en-US" dirty="0"/>
                    </a:p>
                  </a:txBody>
                  <a:tcPr>
                    <a:solidFill>
                      <a:schemeClr val="accent6"/>
                    </a:solidFill>
                  </a:tcPr>
                </a:tc>
                <a:tc>
                  <a:txBody>
                    <a:bodyPr/>
                    <a:lstStyle/>
                    <a:p>
                      <a:r>
                        <a:rPr lang="en-US" dirty="0" smtClean="0"/>
                        <a:t>.571</a:t>
                      </a:r>
                      <a:endParaRPr lang="en-US" dirty="0"/>
                    </a:p>
                  </a:txBody>
                  <a:tcPr/>
                </a:tc>
                <a:tc>
                  <a:txBody>
                    <a:bodyPr/>
                    <a:lstStyle/>
                    <a:p>
                      <a:r>
                        <a:rPr lang="en-US" dirty="0" smtClean="0"/>
                        <a:t>.071</a:t>
                      </a:r>
                      <a:endParaRPr lang="en-US" dirty="0"/>
                    </a:p>
                  </a:txBody>
                  <a:tcPr/>
                </a:tc>
                <a:tc>
                  <a:txBody>
                    <a:bodyPr/>
                    <a:lstStyle/>
                    <a:p>
                      <a:r>
                        <a:rPr lang="en-US" dirty="0" smtClean="0"/>
                        <a:t>.214</a:t>
                      </a:r>
                      <a:endParaRPr lang="en-US" dirty="0"/>
                    </a:p>
                  </a:txBody>
                  <a:tcPr>
                    <a:solidFill>
                      <a:srgbClr val="F79646"/>
                    </a:solidFill>
                  </a:tcPr>
                </a:tc>
                <a:tc>
                  <a:txBody>
                    <a:bodyPr/>
                    <a:lstStyle/>
                    <a:p>
                      <a:r>
                        <a:rPr lang="en-US" dirty="0" smtClean="0"/>
                        <a:t>-</a:t>
                      </a:r>
                      <a:endParaRPr lang="en-US" dirty="0"/>
                    </a:p>
                  </a:txBody>
                  <a:tcPr/>
                </a:tc>
              </a:tr>
            </a:tbl>
          </a:graphicData>
        </a:graphic>
      </p:graphicFrame>
      <p:pic>
        <p:nvPicPr>
          <p:cNvPr id="11" name="Picture 10"/>
          <p:cNvPicPr>
            <a:picLocks noChangeAspect="1"/>
          </p:cNvPicPr>
          <p:nvPr/>
        </p:nvPicPr>
        <p:blipFill>
          <a:blip r:embed="rId3"/>
          <a:stretch>
            <a:fillRect/>
          </a:stretch>
        </p:blipFill>
        <p:spPr>
          <a:xfrm>
            <a:off x="6019800" y="1417638"/>
            <a:ext cx="1904999" cy="2167757"/>
          </a:xfrm>
          <a:prstGeom prst="rect">
            <a:avLst/>
          </a:prstGeom>
        </p:spPr>
      </p:pic>
      <p:pic>
        <p:nvPicPr>
          <p:cNvPr id="12" name="Picture 11"/>
          <p:cNvPicPr>
            <a:picLocks noChangeAspect="1"/>
          </p:cNvPicPr>
          <p:nvPr/>
        </p:nvPicPr>
        <p:blipFill>
          <a:blip r:embed="rId4"/>
          <a:stretch>
            <a:fillRect/>
          </a:stretch>
        </p:blipFill>
        <p:spPr>
          <a:xfrm>
            <a:off x="4085167" y="3063240"/>
            <a:ext cx="1934633" cy="2201479"/>
          </a:xfrm>
          <a:prstGeom prst="rect">
            <a:avLst/>
          </a:prstGeom>
        </p:spPr>
      </p:pic>
      <p:pic>
        <p:nvPicPr>
          <p:cNvPr id="13" name="Picture 12"/>
          <p:cNvPicPr>
            <a:picLocks noChangeAspect="1"/>
          </p:cNvPicPr>
          <p:nvPr/>
        </p:nvPicPr>
        <p:blipFill>
          <a:blip r:embed="rId5"/>
          <a:stretch>
            <a:fillRect/>
          </a:stretch>
        </p:blipFill>
        <p:spPr>
          <a:xfrm>
            <a:off x="6019800" y="4519997"/>
            <a:ext cx="1934632" cy="2201478"/>
          </a:xfrm>
          <a:prstGeom prst="rect">
            <a:avLst/>
          </a:prstGeom>
        </p:spPr>
      </p:pic>
      <p:sp>
        <p:nvSpPr>
          <p:cNvPr id="14"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6637238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Spurious correlation </a:t>
            </a:r>
            <a:endParaRPr lang="en-US" dirty="0"/>
          </a:p>
        </p:txBody>
      </p:sp>
      <p:sp>
        <p:nvSpPr>
          <p:cNvPr id="3" name="Content Placeholder 2"/>
          <p:cNvSpPr>
            <a:spLocks noGrp="1"/>
          </p:cNvSpPr>
          <p:nvPr>
            <p:ph idx="1"/>
          </p:nvPr>
        </p:nvSpPr>
        <p:spPr/>
        <p:txBody>
          <a:bodyPr>
            <a:normAutofit fontScale="92500"/>
          </a:bodyPr>
          <a:lstStyle/>
          <a:p>
            <a:r>
              <a:rPr lang="en-US" dirty="0"/>
              <a:t>The correlation observed is not the same for the numerical and proportional data </a:t>
            </a:r>
          </a:p>
          <a:p>
            <a:r>
              <a:rPr lang="en-US" dirty="0"/>
              <a:t>The correlation changes again when the proportional data are subset </a:t>
            </a:r>
          </a:p>
          <a:p>
            <a:r>
              <a:rPr lang="en-US" b="1" dirty="0"/>
              <a:t>this is spurious correlation </a:t>
            </a:r>
            <a:r>
              <a:rPr lang="en-US" dirty="0"/>
              <a:t>and is an unpredictable correlation observed between two variables whenever they share a common </a:t>
            </a:r>
            <a:r>
              <a:rPr lang="en-US" dirty="0" smtClean="0"/>
              <a:t>denominator (or a constant sum).</a:t>
            </a:r>
          </a:p>
          <a:p>
            <a:r>
              <a:rPr lang="en-US" dirty="0" smtClean="0"/>
              <a:t>Spurious correlation arises in </a:t>
            </a:r>
            <a:r>
              <a:rPr lang="en-US" b="1" dirty="0" smtClean="0"/>
              <a:t>compositional data</a:t>
            </a:r>
            <a:endParaRPr lang="en-US" b="1" dirty="0"/>
          </a:p>
          <a:p>
            <a:endParaRPr lang="en-US" dirty="0"/>
          </a:p>
        </p:txBody>
      </p:sp>
      <p:sp>
        <p:nvSpPr>
          <p:cNvPr id="4" name="Footer Placeholder 3"/>
          <p:cNvSpPr>
            <a:spLocks noGrp="1"/>
          </p:cNvSpPr>
          <p:nvPr>
            <p:ph type="ftr" sz="quarter" idx="11"/>
          </p:nvPr>
        </p:nvSpPr>
        <p:spPr/>
        <p:txBody>
          <a:bodyPr/>
          <a:lstStyle/>
          <a:p>
            <a:r>
              <a:rPr lang="en-US" smtClean="0"/>
              <a:t>Manitoba 2017</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to talk more </a:t>
            </a:r>
            <a:r>
              <a:rPr lang="is-IS" dirty="0" smtClean="0"/>
              <a:t>…</a:t>
            </a:r>
            <a:endParaRPr lang="en-US" dirty="0"/>
          </a:p>
        </p:txBody>
      </p:sp>
      <p:sp>
        <p:nvSpPr>
          <p:cNvPr id="4" name="Footer Placeholder 3"/>
          <p:cNvSpPr>
            <a:spLocks noGrp="1"/>
          </p:cNvSpPr>
          <p:nvPr>
            <p:ph type="ftr" sz="quarter" idx="11"/>
          </p:nvPr>
        </p:nvSpPr>
        <p:spPr/>
        <p:txBody>
          <a:bodyPr/>
          <a:lstStyle/>
          <a:p>
            <a:r>
              <a:rPr lang="it-IT" smtClean="0"/>
              <a:t>Manitoba 2017</a:t>
            </a:r>
            <a:endParaRPr lang="en-US" dirty="0"/>
          </a:p>
        </p:txBody>
      </p:sp>
      <p:pic>
        <p:nvPicPr>
          <p:cNvPr id="5" name="Picture 4"/>
          <p:cNvPicPr>
            <a:picLocks noChangeAspect="1"/>
          </p:cNvPicPr>
          <p:nvPr/>
        </p:nvPicPr>
        <p:blipFill>
          <a:blip r:embed="rId3"/>
          <a:stretch>
            <a:fillRect/>
          </a:stretch>
        </p:blipFill>
        <p:spPr>
          <a:xfrm>
            <a:off x="2349500" y="2042886"/>
            <a:ext cx="4432300" cy="3340100"/>
          </a:xfrm>
          <a:prstGeom prst="rect">
            <a:avLst/>
          </a:prstGeom>
        </p:spPr>
      </p:pic>
    </p:spTree>
    <p:extLst>
      <p:ext uri="{BB962C8B-B14F-4D97-AF65-F5344CB8AC3E}">
        <p14:creationId xmlns:p14="http://schemas.microsoft.com/office/powerpoint/2010/main" val="21591071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Compositional Data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t>negative binomial, rarefaction, </a:t>
            </a:r>
          </a:p>
          <a:p>
            <a:endParaRPr lang="en-US" dirty="0"/>
          </a:p>
          <a:p>
            <a:r>
              <a:rPr lang="en-US" b="1" dirty="0" smtClean="0"/>
              <a:t>The solution is to work in terms of relative difference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Manitoba 2017</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4697094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univariate</a:t>
            </a:r>
            <a:r>
              <a:rPr lang="en-US" dirty="0" smtClean="0"/>
              <a:t> intuition</a:t>
            </a:r>
            <a:endParaRPr lang="en-US" dirty="0"/>
          </a:p>
        </p:txBody>
      </p:sp>
      <p:sp>
        <p:nvSpPr>
          <p:cNvPr id="4" name="Footer Placeholder 3"/>
          <p:cNvSpPr>
            <a:spLocks noGrp="1"/>
          </p:cNvSpPr>
          <p:nvPr>
            <p:ph type="ftr" sz="quarter" idx="11"/>
          </p:nvPr>
        </p:nvSpPr>
        <p:spPr/>
        <p:txBody>
          <a:bodyPr/>
          <a:lstStyle/>
          <a:p>
            <a:r>
              <a:rPr lang="it-IT" smtClean="0"/>
              <a:t>Manitoba 2017</a:t>
            </a:r>
            <a:endParaRPr lang="en-US"/>
          </a:p>
        </p:txBody>
      </p:sp>
      <p:pic>
        <p:nvPicPr>
          <p:cNvPr id="14" name="Content Placeholder 13"/>
          <p:cNvPicPr>
            <a:picLocks noGrp="1" noChangeAspect="1"/>
          </p:cNvPicPr>
          <p:nvPr>
            <p:ph idx="1"/>
          </p:nvPr>
        </p:nvPicPr>
        <p:blipFill rotWithShape="1">
          <a:blip r:embed="rId2"/>
          <a:srcRect l="5143" r="4182"/>
          <a:stretch/>
        </p:blipFill>
        <p:spPr>
          <a:xfrm>
            <a:off x="2833914" y="3199190"/>
            <a:ext cx="3520924" cy="2912264"/>
          </a:xfrm>
        </p:spPr>
      </p:pic>
      <p:sp>
        <p:nvSpPr>
          <p:cNvPr id="15" name="Oval Callout 14"/>
          <p:cNvSpPr/>
          <p:nvPr/>
        </p:nvSpPr>
        <p:spPr>
          <a:xfrm>
            <a:off x="4934857" y="1865086"/>
            <a:ext cx="1915886" cy="1614134"/>
          </a:xfrm>
          <a:prstGeom prst="wedgeEllipseCallou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Deal! I’ll give you 50% of 50%</a:t>
            </a:r>
            <a:endParaRPr lang="en-US" dirty="0">
              <a:solidFill>
                <a:schemeClr val="tx1"/>
              </a:solidFill>
            </a:endParaRPr>
          </a:p>
        </p:txBody>
      </p:sp>
      <p:sp>
        <p:nvSpPr>
          <p:cNvPr id="16" name="Oval Callout 15"/>
          <p:cNvSpPr/>
          <p:nvPr/>
        </p:nvSpPr>
        <p:spPr>
          <a:xfrm>
            <a:off x="2166257" y="1585056"/>
            <a:ext cx="1915886" cy="1614134"/>
          </a:xfrm>
          <a:prstGeom prst="wedgeEllipseCallout">
            <a:avLst>
              <a:gd name="adj1" fmla="val 26137"/>
              <a:gd name="adj2" fmla="val 6160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 want an extra 50%</a:t>
            </a:r>
            <a:endParaRPr lang="en-US" dirty="0">
              <a:solidFill>
                <a:schemeClr val="tx1"/>
              </a:solidFill>
            </a:endParaRPr>
          </a:p>
        </p:txBody>
      </p:sp>
      <p:sp>
        <p:nvSpPr>
          <p:cNvPr id="9"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301509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err="1" smtClean="0">
                <a:latin typeface="Calibri" charset="0"/>
              </a:rPr>
              <a:t>CoDa</a:t>
            </a:r>
            <a:r>
              <a:rPr lang="en-US" dirty="0" smtClean="0">
                <a:latin typeface="Calibri" charset="0"/>
              </a:rPr>
              <a:t> properties &amp; problems</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2">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511300" y="3798888"/>
            <a:ext cx="640431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dirty="0"/>
              <a:t>Simplex: one fewer </a:t>
            </a:r>
            <a:r>
              <a:rPr lang="en-US" dirty="0" smtClean="0"/>
              <a:t>dimensions </a:t>
            </a:r>
            <a:r>
              <a:rPr lang="en-US" dirty="0"/>
              <a:t>than </a:t>
            </a:r>
            <a:r>
              <a:rPr lang="en-US" dirty="0" err="1"/>
              <a:t>datapoints</a:t>
            </a:r>
            <a:endParaRPr lang="en-US" dirty="0"/>
          </a:p>
          <a:p>
            <a:pPr lvl="1" eaLnBrk="1" hangingPunct="1">
              <a:buFont typeface="Arial" charset="0"/>
              <a:buChar char="•"/>
            </a:pPr>
            <a:r>
              <a:rPr lang="en-US" sz="1600" dirty="0"/>
              <a:t>Scale dependence - hence ‘normalization’</a:t>
            </a:r>
          </a:p>
          <a:p>
            <a:pPr lvl="1" eaLnBrk="1" hangingPunct="1">
              <a:buFont typeface="Arial" charset="0"/>
              <a:buChar char="•"/>
            </a:pPr>
            <a:r>
              <a:rPr lang="en-US" sz="1600" dirty="0"/>
              <a:t>Correlation and </a:t>
            </a:r>
            <a:r>
              <a:rPr lang="en-US" sz="1600" dirty="0" err="1"/>
              <a:t>covariation</a:t>
            </a:r>
            <a:r>
              <a:rPr lang="en-US" sz="1600" dirty="0"/>
              <a:t> are unreliable</a:t>
            </a:r>
          </a:p>
          <a:p>
            <a:pPr lvl="1" eaLnBrk="1" hangingPunct="1">
              <a:buFont typeface="Arial" charset="0"/>
              <a:buChar char="•"/>
            </a:pPr>
            <a:r>
              <a:rPr lang="en-US" sz="1600" dirty="0"/>
              <a:t>Addition and subtraction are not useful operations</a:t>
            </a:r>
          </a:p>
          <a:p>
            <a:pPr lvl="2" eaLnBrk="1" hangingPunct="1">
              <a:buFont typeface="Arial" charset="0"/>
              <a:buChar char="•"/>
            </a:pPr>
            <a:r>
              <a:rPr lang="en-US" sz="1600" dirty="0" err="1" smtClean="0"/>
              <a:t>Subsetting</a:t>
            </a:r>
            <a:r>
              <a:rPr lang="en-US" sz="1600" dirty="0" smtClean="0"/>
              <a:t> </a:t>
            </a:r>
            <a:r>
              <a:rPr lang="en-US" sz="1600" dirty="0"/>
              <a:t>and aggregating are problematic</a:t>
            </a:r>
          </a:p>
          <a:p>
            <a:pPr lvl="1" eaLnBrk="1" hangingPunct="1">
              <a:buFont typeface="Arial" charset="0"/>
              <a:buChar char="•"/>
            </a:pPr>
            <a:r>
              <a:rPr lang="en-US" sz="1600" dirty="0" smtClean="0"/>
              <a:t>Sparse </a:t>
            </a:r>
            <a:r>
              <a:rPr lang="en-US" sz="1600" dirty="0"/>
              <a:t>data </a:t>
            </a:r>
            <a:r>
              <a:rPr lang="en-US" sz="1600" dirty="0" smtClean="0"/>
              <a:t>is an </a:t>
            </a:r>
            <a:r>
              <a:rPr lang="en-US" sz="1600" dirty="0"/>
              <a:t>issue</a:t>
            </a:r>
          </a:p>
          <a:p>
            <a:pPr eaLnBrk="1" hangingPunct="1">
              <a:buFont typeface="Arial" charset="0"/>
              <a:buChar char="•"/>
            </a:pPr>
            <a:r>
              <a:rPr lang="en-US" dirty="0"/>
              <a:t>Problem remains regardless of dimension</a:t>
            </a:r>
          </a:p>
          <a:p>
            <a:pPr lvl="1" eaLnBrk="1" hangingPunct="1">
              <a:buFont typeface="Arial" charset="0"/>
              <a:buChar char="•"/>
            </a:pPr>
            <a:r>
              <a:rPr lang="en-US" sz="1600" dirty="0"/>
              <a:t>It just ‘looks’ OK</a:t>
            </a:r>
          </a:p>
        </p:txBody>
      </p:sp>
      <p:sp>
        <p:nvSpPr>
          <p:cNvPr id="2" name="Footer Placeholder 1"/>
          <p:cNvSpPr>
            <a:spLocks noGrp="1"/>
          </p:cNvSpPr>
          <p:nvPr>
            <p:ph type="ftr" sz="quarter" idx="11"/>
          </p:nvPr>
        </p:nvSpPr>
        <p:spPr/>
        <p:txBody>
          <a:bodyPr/>
          <a:lstStyle/>
          <a:p>
            <a:r>
              <a:rPr lang="en-US" smtClean="0"/>
              <a:t>Manitoba 2017</a:t>
            </a:r>
            <a:endParaRPr lang="en-US"/>
          </a:p>
        </p:txBody>
      </p:sp>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atin typeface="Calibri" charset="0"/>
              </a:rPr>
              <a:t>Only have ratio information</a:t>
            </a:r>
          </a:p>
        </p:txBody>
      </p:sp>
      <p:sp>
        <p:nvSpPr>
          <p:cNvPr id="26" name="TextBox 25"/>
          <p:cNvSpPr txBox="1"/>
          <p:nvPr/>
        </p:nvSpPr>
        <p:spPr>
          <a:xfrm>
            <a:off x="1393825" y="3581476"/>
            <a:ext cx="6594475" cy="3077766"/>
          </a:xfrm>
          <a:prstGeom prst="rect">
            <a:avLst/>
          </a:prstGeom>
          <a:noFill/>
        </p:spPr>
        <p:txBody>
          <a:bodyPr>
            <a:spAutoFit/>
          </a:bodyPr>
          <a:lstStyle/>
          <a:p>
            <a:pPr algn="ctr" fontAlgn="auto">
              <a:spcBef>
                <a:spcPts val="0"/>
              </a:spcBef>
              <a:spcAft>
                <a:spcPts val="0"/>
              </a:spcAft>
              <a:defRPr/>
            </a:pPr>
            <a:r>
              <a:rPr lang="en-US" dirty="0">
                <a:latin typeface="+mn-lt"/>
                <a:ea typeface="+mn-ea"/>
                <a:cs typeface="+mn-cs"/>
              </a:rPr>
              <a:t>X = [ x</a:t>
            </a:r>
            <a:r>
              <a:rPr lang="en-US" baseline="-25000" dirty="0">
                <a:latin typeface="+mn-lt"/>
                <a:ea typeface="+mn-ea"/>
                <a:cs typeface="+mn-cs"/>
              </a:rPr>
              <a:t>1</a:t>
            </a:r>
            <a:r>
              <a:rPr lang="en-US" dirty="0">
                <a:latin typeface="+mn-lt"/>
                <a:ea typeface="+mn-ea"/>
                <a:cs typeface="+mn-cs"/>
              </a:rPr>
              <a:t>, x</a:t>
            </a:r>
            <a:r>
              <a:rPr lang="en-US" baseline="-25000" dirty="0">
                <a:latin typeface="+mn-lt"/>
                <a:ea typeface="+mn-ea"/>
                <a:cs typeface="+mn-cs"/>
              </a:rPr>
              <a:t>2</a:t>
            </a:r>
            <a:r>
              <a:rPr lang="en-US" dirty="0">
                <a:latin typeface="+mn-lt"/>
                <a:ea typeface="+mn-ea"/>
                <a:cs typeface="+mn-cs"/>
              </a:rPr>
              <a:t>, </a:t>
            </a:r>
            <a:r>
              <a:rPr lang="is-IS" dirty="0">
                <a:latin typeface="+mn-lt"/>
                <a:ea typeface="+mn-ea"/>
                <a:cs typeface="+mn-cs"/>
              </a:rPr>
              <a:t>… x</a:t>
            </a:r>
            <a:r>
              <a:rPr lang="is-IS" baseline="-25000" dirty="0">
                <a:latin typeface="+mn-lt"/>
                <a:ea typeface="+mn-ea"/>
                <a:cs typeface="+mn-cs"/>
              </a:rPr>
              <a:t>D</a:t>
            </a:r>
            <a:r>
              <a:rPr lang="is-IS" dirty="0">
                <a:latin typeface="+mn-lt"/>
                <a:ea typeface="+mn-ea"/>
                <a:cs typeface="+mn-cs"/>
              </a:rPr>
              <a:t> ], </a:t>
            </a:r>
            <a:r>
              <a:rPr lang="en-US" dirty="0" err="1"/>
              <a:t>g</a:t>
            </a:r>
            <a:r>
              <a:rPr lang="en-US" baseline="-25000" dirty="0" err="1"/>
              <a:t>X</a:t>
            </a:r>
            <a:r>
              <a:rPr lang="en-US" dirty="0"/>
              <a:t> = geometric mean of X</a:t>
            </a:r>
            <a:endParaRPr lang="is-IS" dirty="0"/>
          </a:p>
          <a:p>
            <a:pPr algn="ctr" fontAlgn="auto">
              <a:spcBef>
                <a:spcPts val="0"/>
              </a:spcBef>
              <a:spcAft>
                <a:spcPts val="0"/>
              </a:spcAft>
              <a:defRPr/>
            </a:pPr>
            <a:endParaRPr lang="is-IS" dirty="0">
              <a:latin typeface="+mn-lt"/>
              <a:ea typeface="+mn-ea"/>
              <a:cs typeface="+mn-cs"/>
            </a:endParaRPr>
          </a:p>
          <a:p>
            <a:pPr algn="ctr" fontAlgn="auto">
              <a:spcBef>
                <a:spcPts val="0"/>
              </a:spcBef>
              <a:spcAft>
                <a:spcPts val="0"/>
              </a:spcAft>
              <a:defRPr/>
            </a:pPr>
            <a:r>
              <a:rPr lang="en-US" b="1" dirty="0" err="1">
                <a:latin typeface="+mn-lt"/>
                <a:ea typeface="+mn-ea"/>
                <a:cs typeface="+mn-cs"/>
              </a:rPr>
              <a:t>clr</a:t>
            </a:r>
            <a:r>
              <a:rPr lang="en-US" b="1" dirty="0">
                <a:latin typeface="+mn-lt"/>
                <a:ea typeface="+mn-ea"/>
                <a:cs typeface="+mn-cs"/>
              </a:rPr>
              <a:t>(x) = [ log(x</a:t>
            </a:r>
            <a:r>
              <a:rPr lang="en-US" b="1" baseline="-25000" dirty="0">
                <a:latin typeface="+mn-lt"/>
                <a:ea typeface="+mn-ea"/>
                <a:cs typeface="+mn-cs"/>
              </a:rPr>
              <a:t>1</a:t>
            </a:r>
            <a:r>
              <a:rPr lang="en-US" b="1" dirty="0">
                <a:latin typeface="+mn-lt"/>
                <a:ea typeface="+mn-ea"/>
                <a:cs typeface="+mn-cs"/>
              </a:rPr>
              <a:t>/</a:t>
            </a:r>
            <a:r>
              <a:rPr lang="en-US" b="1" dirty="0" err="1">
                <a:latin typeface="+mn-lt"/>
                <a:ea typeface="+mn-ea"/>
                <a:cs typeface="+mn-cs"/>
              </a:rPr>
              <a:t>g</a:t>
            </a:r>
            <a:r>
              <a:rPr lang="en-US" b="1" baseline="-25000" dirty="0" err="1">
                <a:latin typeface="+mn-lt"/>
                <a:ea typeface="+mn-ea"/>
                <a:cs typeface="+mn-cs"/>
              </a:rPr>
              <a:t>X</a:t>
            </a:r>
            <a:r>
              <a:rPr lang="en-US" b="1" dirty="0">
                <a:latin typeface="+mn-lt"/>
                <a:ea typeface="+mn-ea"/>
                <a:cs typeface="+mn-cs"/>
              </a:rPr>
              <a:t>), log(x</a:t>
            </a:r>
            <a:r>
              <a:rPr lang="en-US" b="1" baseline="-25000" dirty="0">
                <a:latin typeface="+mn-lt"/>
                <a:ea typeface="+mn-ea"/>
                <a:cs typeface="+mn-cs"/>
              </a:rPr>
              <a:t>2</a:t>
            </a:r>
            <a:r>
              <a:rPr lang="en-US" b="1" dirty="0">
                <a:latin typeface="+mn-lt"/>
                <a:ea typeface="+mn-ea"/>
                <a:cs typeface="+mn-cs"/>
              </a:rPr>
              <a:t>/</a:t>
            </a:r>
            <a:r>
              <a:rPr lang="en-US" b="1" dirty="0" err="1">
                <a:latin typeface="+mn-lt"/>
                <a:ea typeface="+mn-ea"/>
                <a:cs typeface="+mn-cs"/>
              </a:rPr>
              <a:t>g</a:t>
            </a:r>
            <a:r>
              <a:rPr lang="en-US" b="1" baseline="-25000" dirty="0" err="1">
                <a:latin typeface="+mn-lt"/>
                <a:ea typeface="+mn-ea"/>
                <a:cs typeface="+mn-cs"/>
              </a:rPr>
              <a:t>X</a:t>
            </a:r>
            <a:r>
              <a:rPr lang="en-US" b="1" dirty="0">
                <a:latin typeface="+mn-lt"/>
                <a:ea typeface="+mn-ea"/>
                <a:cs typeface="+mn-cs"/>
              </a:rPr>
              <a:t>), </a:t>
            </a:r>
            <a:r>
              <a:rPr lang="is-IS" b="1" dirty="0">
                <a:latin typeface="+mn-lt"/>
                <a:ea typeface="+mn-ea"/>
                <a:cs typeface="+mn-cs"/>
              </a:rPr>
              <a:t>… log(x</a:t>
            </a:r>
            <a:r>
              <a:rPr lang="is-IS" b="1" baseline="-25000" dirty="0">
                <a:latin typeface="+mn-lt"/>
                <a:ea typeface="+mn-ea"/>
                <a:cs typeface="+mn-cs"/>
              </a:rPr>
              <a:t>D</a:t>
            </a:r>
            <a:r>
              <a:rPr lang="is-IS" b="1" dirty="0">
                <a:latin typeface="+mn-lt"/>
                <a:ea typeface="+mn-ea"/>
                <a:cs typeface="+mn-cs"/>
              </a:rPr>
              <a:t>/g</a:t>
            </a:r>
            <a:r>
              <a:rPr lang="is-IS" b="1" baseline="-25000" dirty="0">
                <a:latin typeface="+mn-lt"/>
                <a:ea typeface="+mn-ea"/>
                <a:cs typeface="+mn-cs"/>
              </a:rPr>
              <a:t>X</a:t>
            </a:r>
            <a:r>
              <a:rPr lang="is-IS" b="1" dirty="0">
                <a:latin typeface="+mn-lt"/>
                <a:ea typeface="+mn-ea"/>
                <a:cs typeface="+mn-cs"/>
              </a:rPr>
              <a:t>) ]</a:t>
            </a:r>
          </a:p>
          <a:p>
            <a:pPr fontAlgn="auto">
              <a:spcBef>
                <a:spcPts val="0"/>
              </a:spcBef>
              <a:spcAft>
                <a:spcPts val="0"/>
              </a:spcAft>
              <a:defRPr/>
            </a:pPr>
            <a:endParaRPr lang="is-IS" dirty="0">
              <a:latin typeface="+mn-lt"/>
              <a:ea typeface="+mn-ea"/>
              <a:cs typeface="+mn-cs"/>
            </a:endParaRPr>
          </a:p>
          <a:p>
            <a:pPr marL="285750" indent="-285750" fontAlgn="auto">
              <a:spcBef>
                <a:spcPts val="0"/>
              </a:spcBef>
              <a:spcAft>
                <a:spcPts val="0"/>
              </a:spcAft>
              <a:buFont typeface="Arial"/>
              <a:buChar char="•"/>
              <a:defRPr/>
            </a:pPr>
            <a:r>
              <a:rPr lang="en-CA" dirty="0">
                <a:latin typeface="+mn-lt"/>
                <a:ea typeface="+mn-ea"/>
                <a:cs typeface="+mn-cs"/>
              </a:rPr>
              <a:t>Measurements </a:t>
            </a:r>
            <a:r>
              <a:rPr lang="is-IS" dirty="0">
                <a:latin typeface="+mn-lt"/>
                <a:ea typeface="+mn-ea"/>
                <a:cs typeface="+mn-cs"/>
              </a:rPr>
              <a:t>are </a:t>
            </a:r>
            <a:r>
              <a:rPr lang="is-IS" dirty="0" smtClean="0">
                <a:latin typeface="+mn-lt"/>
                <a:ea typeface="+mn-ea"/>
                <a:cs typeface="+mn-cs"/>
              </a:rPr>
              <a:t>now logarithms of </a:t>
            </a:r>
            <a:r>
              <a:rPr lang="is-IS" dirty="0">
                <a:latin typeface="+mn-lt"/>
                <a:ea typeface="+mn-ea"/>
                <a:cs typeface="+mn-cs"/>
              </a:rPr>
              <a:t>ratios between parts</a:t>
            </a:r>
          </a:p>
          <a:p>
            <a:pPr marL="742950" lvl="1" indent="-285750" fontAlgn="auto">
              <a:spcBef>
                <a:spcPts val="0"/>
              </a:spcBef>
              <a:spcAft>
                <a:spcPts val="0"/>
              </a:spcAft>
              <a:buFont typeface="Courier New"/>
              <a:buChar char="o"/>
              <a:defRPr/>
            </a:pPr>
            <a:r>
              <a:rPr lang="is-IS" sz="1600" dirty="0">
                <a:latin typeface="+mn-lt"/>
                <a:ea typeface="+mn-ea"/>
                <a:cs typeface="+mn-cs"/>
              </a:rPr>
              <a:t>Abundance is not directly </a:t>
            </a:r>
            <a:r>
              <a:rPr lang="is-IS" sz="1600" dirty="0" smtClean="0">
                <a:latin typeface="+mn-lt"/>
                <a:ea typeface="+mn-ea"/>
                <a:cs typeface="+mn-cs"/>
              </a:rPr>
              <a:t>represented</a:t>
            </a:r>
            <a:endParaRPr lang="is-IS" sz="1600" dirty="0">
              <a:latin typeface="+mn-lt"/>
              <a:ea typeface="+mn-ea"/>
              <a:cs typeface="+mn-cs"/>
            </a:endParaRPr>
          </a:p>
          <a:p>
            <a:pPr marL="742950" lvl="1" indent="-285750" fontAlgn="auto">
              <a:spcBef>
                <a:spcPts val="0"/>
              </a:spcBef>
              <a:spcAft>
                <a:spcPts val="0"/>
              </a:spcAft>
              <a:buFont typeface="Courier New"/>
              <a:buChar char="o"/>
              <a:defRPr/>
            </a:pPr>
            <a:r>
              <a:rPr lang="en-US" sz="1600" dirty="0">
                <a:latin typeface="+mn-lt"/>
                <a:ea typeface="+mn-ea"/>
                <a:cs typeface="+mn-cs"/>
              </a:rPr>
              <a:t>Values are now </a:t>
            </a:r>
            <a:r>
              <a:rPr lang="en-US" sz="1600" dirty="0" smtClean="0">
                <a:latin typeface="+mn-lt"/>
                <a:ea typeface="+mn-ea"/>
                <a:cs typeface="+mn-cs"/>
              </a:rPr>
              <a:t>unconstrained, but still on the simplex</a:t>
            </a:r>
            <a:endParaRPr lang="is-IS" sz="1600" dirty="0">
              <a:latin typeface="+mn-lt"/>
              <a:ea typeface="+mn-ea"/>
              <a:cs typeface="+mn-cs"/>
            </a:endParaRPr>
          </a:p>
          <a:p>
            <a:pPr marL="285750" indent="-285750" fontAlgn="auto">
              <a:spcBef>
                <a:spcPts val="0"/>
              </a:spcBef>
              <a:spcAft>
                <a:spcPts val="0"/>
              </a:spcAft>
              <a:buFont typeface="Arial"/>
              <a:buChar char="•"/>
              <a:defRPr/>
            </a:pPr>
            <a:r>
              <a:rPr lang="is-IS" dirty="0">
                <a:latin typeface="+mn-lt"/>
                <a:ea typeface="+mn-ea"/>
                <a:cs typeface="+mn-cs"/>
              </a:rPr>
              <a:t>The clr </a:t>
            </a:r>
            <a:r>
              <a:rPr lang="is-IS" dirty="0" smtClean="0">
                <a:latin typeface="+mn-lt"/>
                <a:ea typeface="+mn-ea"/>
                <a:cs typeface="+mn-cs"/>
              </a:rPr>
              <a:t>transformation is </a:t>
            </a:r>
            <a:r>
              <a:rPr lang="is-IS" dirty="0">
                <a:latin typeface="+mn-lt"/>
                <a:ea typeface="+mn-ea"/>
                <a:cs typeface="+mn-cs"/>
              </a:rPr>
              <a:t>scale </a:t>
            </a:r>
            <a:r>
              <a:rPr lang="is-IS" dirty="0" smtClean="0">
                <a:latin typeface="+mn-lt"/>
                <a:ea typeface="+mn-ea"/>
                <a:cs typeface="+mn-cs"/>
              </a:rPr>
              <a:t>invariant</a:t>
            </a:r>
          </a:p>
          <a:p>
            <a:pPr marL="285750" indent="-285750" fontAlgn="auto">
              <a:spcBef>
                <a:spcPts val="0"/>
              </a:spcBef>
              <a:spcAft>
                <a:spcPts val="0"/>
              </a:spcAft>
              <a:buFont typeface="Arial"/>
              <a:buChar char="•"/>
              <a:defRPr/>
            </a:pPr>
            <a:r>
              <a:rPr lang="en-CA" dirty="0" smtClean="0"/>
              <a:t>Ratios </a:t>
            </a:r>
            <a:r>
              <a:rPr lang="is-IS" dirty="0" smtClean="0"/>
              <a:t>are linearly related</a:t>
            </a:r>
            <a:endParaRPr lang="is-IS" dirty="0">
              <a:latin typeface="+mn-lt"/>
              <a:ea typeface="+mn-ea"/>
              <a:cs typeface="+mn-cs"/>
            </a:endParaRPr>
          </a:p>
          <a:p>
            <a:pPr marL="285750" indent="-285750" fontAlgn="auto">
              <a:spcBef>
                <a:spcPts val="0"/>
              </a:spcBef>
              <a:spcAft>
                <a:spcPts val="0"/>
              </a:spcAft>
              <a:buFont typeface="Arial"/>
              <a:buChar char="•"/>
              <a:defRPr/>
            </a:pPr>
            <a:r>
              <a:rPr lang="is-IS" dirty="0">
                <a:latin typeface="+mn-lt"/>
                <a:ea typeface="+mn-ea"/>
                <a:cs typeface="+mn-cs"/>
              </a:rPr>
              <a:t>Must delete, estimate or replace 0 values</a:t>
            </a:r>
          </a:p>
          <a:p>
            <a:pPr marL="285750" indent="-285750" algn="r" fontAlgn="auto">
              <a:spcBef>
                <a:spcPts val="0"/>
              </a:spcBef>
              <a:spcAft>
                <a:spcPts val="0"/>
              </a:spcAft>
              <a:buFont typeface="Arial"/>
              <a:buChar char="•"/>
              <a:defRPr/>
            </a:pPr>
            <a:endParaRPr lang="en-US" dirty="0">
              <a:latin typeface="+mn-lt"/>
              <a:ea typeface="+mn-ea"/>
              <a:cs typeface="+mn-cs"/>
            </a:endParaRPr>
          </a:p>
        </p:txBody>
      </p:sp>
      <p:sp>
        <p:nvSpPr>
          <p:cNvPr id="15" name="TextBox 14"/>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2532" name="TextBox 1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2533"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2534"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2535"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45" name="TextBox 44"/>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46" name="TextBox 45"/>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47" name="TextBox 46"/>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48" name="TextBox 47"/>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49" name="TextBox 48"/>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50" name="TextBox 49"/>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pic>
        <p:nvPicPr>
          <p:cNvPr id="22542" name="Content Placeholder 27" descr="TLA_3D.pdf"/>
          <p:cNvPicPr>
            <a:picLocks noChangeAspect="1"/>
          </p:cNvPicPr>
          <p:nvPr/>
        </p:nvPicPr>
        <p:blipFill>
          <a:blip r:embed="rId2">
            <a:extLst>
              <a:ext uri="{28A0092B-C50C-407E-A947-70E740481C1C}">
                <a14:useLocalDpi xmlns:a14="http://schemas.microsoft.com/office/drawing/2010/main" val="0"/>
              </a:ext>
            </a:extLst>
          </a:blip>
          <a:srcRect t="-32494" b="-32494"/>
          <a:stretch>
            <a:fillRect/>
          </a:stretch>
        </p:blipFill>
        <p:spPr bwMode="auto">
          <a:xfrm>
            <a:off x="1587500" y="927100"/>
            <a:ext cx="5984875" cy="32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2" name="Footer Placeholder 1"/>
          <p:cNvSpPr>
            <a:spLocks noGrp="1"/>
          </p:cNvSpPr>
          <p:nvPr>
            <p:ph type="ftr" sz="quarter" idx="11"/>
          </p:nvPr>
        </p:nvSpPr>
        <p:spPr/>
        <p:txBody>
          <a:bodyPr/>
          <a:lstStyle/>
          <a:p>
            <a:r>
              <a:rPr lang="en-US" smtClean="0"/>
              <a:t>Manitoba 2017</a:t>
            </a:r>
            <a:endParaRPr lang="en-US"/>
          </a:p>
        </p:txBody>
      </p:sp>
    </p:spTree>
    <p:extLst>
      <p:ext uri="{BB962C8B-B14F-4D97-AF65-F5344CB8AC3E}">
        <p14:creationId xmlns:p14="http://schemas.microsoft.com/office/powerpoint/2010/main" val="26934664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0 count can be real – or a non-detect</a:t>
            </a:r>
          </a:p>
          <a:p>
            <a:r>
              <a:rPr lang="en-US" dirty="0" smtClean="0"/>
              <a:t>Sequencing instruments do not deliver counts</a:t>
            </a:r>
          </a:p>
          <a:p>
            <a:pPr lvl="1"/>
            <a:r>
              <a:rPr lang="en-US" dirty="0"/>
              <a:t>O</a:t>
            </a:r>
            <a:r>
              <a:rPr lang="en-US" dirty="0" smtClean="0"/>
              <a:t>bserved value is a single estimate of the probability of observing the value given the sequencing depth and the frequency of the molecule in the sample</a:t>
            </a:r>
          </a:p>
          <a:p>
            <a:r>
              <a:rPr lang="en-US" dirty="0" smtClean="0"/>
              <a:t>Our </a:t>
            </a:r>
            <a:r>
              <a:rPr lang="en-US" dirty="0" smtClean="0"/>
              <a:t>approach (ALDEx2)</a:t>
            </a:r>
            <a:endParaRPr lang="en-US" dirty="0" smtClean="0"/>
          </a:p>
          <a:p>
            <a:pPr lvl="1"/>
            <a:r>
              <a:rPr lang="en-US" dirty="0" smtClean="0"/>
              <a:t>Generate a distribution of probabilities, </a:t>
            </a:r>
            <a:r>
              <a:rPr lang="en-US" dirty="0" err="1" smtClean="0"/>
              <a:t>clr</a:t>
            </a:r>
            <a:r>
              <a:rPr lang="en-US" dirty="0" smtClean="0"/>
              <a:t> transform, perform analyses and report expected values</a:t>
            </a:r>
          </a:p>
          <a:p>
            <a:pPr lvl="1"/>
            <a:r>
              <a:rPr lang="en-US" dirty="0" smtClean="0"/>
              <a:t>Dramatically reduces false positives with little or no loss of sensitivity for essentially any </a:t>
            </a:r>
            <a:r>
              <a:rPr lang="en-US" dirty="0" err="1" smtClean="0"/>
              <a:t>seq’omics</a:t>
            </a:r>
            <a:r>
              <a:rPr lang="en-US" dirty="0" smtClean="0"/>
              <a:t> dataset</a:t>
            </a:r>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Manitoba 2017</a:t>
            </a:r>
            <a:endParaRPr lang="en-US"/>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r>
              <a:rPr lang="en-US" dirty="0" smtClean="0"/>
              <a:t>.</a:t>
            </a:r>
          </a:p>
          <a:p>
            <a:pPr lvl="1"/>
            <a:r>
              <a:rPr lang="en-US" dirty="0" smtClean="0"/>
              <a:t>Different amounts of RNA in the system</a:t>
            </a:r>
            <a:endParaRPr lang="en-US" dirty="0"/>
          </a:p>
          <a:p>
            <a:r>
              <a:rPr lang="en-US" dirty="0" smtClean="0"/>
              <a:t>16S </a:t>
            </a:r>
            <a:r>
              <a:rPr lang="en-US" dirty="0" err="1" smtClean="0"/>
              <a:t>rRNA</a:t>
            </a:r>
            <a:r>
              <a:rPr lang="en-US" dirty="0" smtClean="0"/>
              <a:t>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Manitoba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Ap</a:t>
            </a:r>
            <a:r>
              <a:rPr lang="en-US" dirty="0" smtClean="0"/>
              <a:t>plying a</a:t>
            </a:r>
            <a:r>
              <a:rPr lang="en-US" dirty="0" smtClean="0">
                <a:ea typeface="+mj-ea"/>
                <a:cs typeface="+mj-cs"/>
              </a:rPr>
              <a:t>nalysis tools based on </a:t>
            </a:r>
            <a:r>
              <a:rPr lang="en-US" b="1" u="sng" dirty="0" smtClean="0">
                <a:solidFill>
                  <a:schemeClr val="accent2">
                    <a:lumMod val="50000"/>
                  </a:schemeClr>
                </a:solidFill>
                <a:ea typeface="+mj-ea"/>
                <a:cs typeface="+mj-cs"/>
              </a:rPr>
              <a:t>variance of the ratios</a:t>
            </a:r>
            <a:r>
              <a:rPr lang="en-US" dirty="0" smtClean="0">
                <a:ea typeface="+mj-ea"/>
                <a:cs typeface="+mj-cs"/>
              </a:rPr>
              <a:t> between parts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92500" lnSpcReduction="20000"/>
          </a:bodyPr>
          <a:lstStyle/>
          <a:p>
            <a:pPr>
              <a:defRPr/>
            </a:pPr>
            <a:r>
              <a:rPr lang="en-US" dirty="0" smtClean="0"/>
              <a:t>Outliers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a:t>b</a:t>
            </a:r>
            <a:r>
              <a:rPr lang="en-US" dirty="0" err="1" smtClean="0"/>
              <a:t>iplots</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a:p>
            <a:pPr lvl="1">
              <a:defRPr/>
            </a:pPr>
            <a:r>
              <a:rPr lang="en-US" dirty="0" err="1" smtClean="0"/>
              <a:t>CoDaSeq</a:t>
            </a:r>
            <a:r>
              <a:rPr lang="en-US" dirty="0" smtClean="0"/>
              <a:t> (</a:t>
            </a:r>
            <a:r>
              <a:rPr lang="en-US" dirty="0" err="1" smtClean="0"/>
              <a:t>github.com</a:t>
            </a:r>
            <a:r>
              <a:rPr lang="en-US" dirty="0" smtClean="0"/>
              <a:t>/</a:t>
            </a:r>
            <a:r>
              <a:rPr lang="en-US" dirty="0" err="1" smtClean="0"/>
              <a:t>ggloor</a:t>
            </a:r>
            <a:r>
              <a:rPr lang="en-US" dirty="0" smtClean="0"/>
              <a:t>)</a:t>
            </a:r>
            <a:endParaRPr lang="en-US" dirty="0" smtClean="0">
              <a:ea typeface="+mn-ea"/>
              <a:cs typeface="+mn-cs"/>
            </a:endParaRP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Manitoba 2017</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201613" y="274638"/>
            <a:ext cx="8729662" cy="1143000"/>
          </a:xfrm>
        </p:spPr>
        <p:txBody>
          <a:bodyPr>
            <a:normAutofit/>
          </a:bodyPr>
          <a:lstStyle/>
          <a:p>
            <a:pPr eaLnBrk="1" hangingPunct="1"/>
            <a:r>
              <a:rPr lang="en-US" dirty="0" smtClean="0">
                <a:latin typeface="Calibri" charset="0"/>
              </a:rPr>
              <a:t>Outliers in gene tag sequencing data</a:t>
            </a:r>
            <a:endParaRPr lang="en-US" dirty="0">
              <a:latin typeface="Calibri" charset="0"/>
            </a:endParaRPr>
          </a:p>
        </p:txBody>
      </p:sp>
      <p:sp>
        <p:nvSpPr>
          <p:cNvPr id="5" name="TextBox 4"/>
          <p:cNvSpPr txBox="1"/>
          <p:nvPr/>
        </p:nvSpPr>
        <p:spPr>
          <a:xfrm>
            <a:off x="3671234" y="1417638"/>
            <a:ext cx="2021354" cy="3416320"/>
          </a:xfrm>
          <a:prstGeom prst="rect">
            <a:avLst/>
          </a:prstGeom>
          <a:noFill/>
        </p:spPr>
        <p:txBody>
          <a:bodyPr wrap="square">
            <a:spAutoFit/>
          </a:bodyPr>
          <a:lstStyle/>
          <a:p>
            <a:pPr>
              <a:defRPr/>
            </a:pPr>
            <a:endParaRPr lang="en-US" sz="2400" b="1" dirty="0" smtClean="0"/>
          </a:p>
          <a:p>
            <a:pPr>
              <a:defRPr/>
            </a:pPr>
            <a:endParaRPr lang="en-US" sz="2400" b="1" dirty="0">
              <a:solidFill>
                <a:srgbClr val="2338E2"/>
              </a:solidFill>
            </a:endParaRPr>
          </a:p>
          <a:p>
            <a:pPr>
              <a:defRPr/>
            </a:pPr>
            <a:r>
              <a:rPr lang="en-US" sz="2400" b="1" dirty="0" smtClean="0">
                <a:solidFill>
                  <a:srgbClr val="2338E2"/>
                </a:solidFill>
              </a:rPr>
              <a:t>BM</a:t>
            </a:r>
          </a:p>
          <a:p>
            <a:pPr>
              <a:defRPr/>
            </a:pPr>
            <a:endParaRPr lang="en-US" sz="2400" b="1" dirty="0">
              <a:solidFill>
                <a:srgbClr val="2338E2"/>
              </a:solidFill>
            </a:endParaRPr>
          </a:p>
          <a:p>
            <a:pPr>
              <a:defRPr/>
            </a:pPr>
            <a:endParaRPr lang="en-US" sz="2400" b="1" dirty="0" smtClean="0">
              <a:solidFill>
                <a:srgbClr val="2338E2"/>
              </a:solidFill>
            </a:endParaRPr>
          </a:p>
          <a:p>
            <a:pPr>
              <a:defRPr/>
            </a:pPr>
            <a:endParaRPr lang="en-US" sz="2400" b="1" dirty="0">
              <a:solidFill>
                <a:srgbClr val="2338E2"/>
              </a:solidFill>
            </a:endParaRPr>
          </a:p>
          <a:p>
            <a:pPr>
              <a:defRPr/>
            </a:pPr>
            <a:endParaRPr lang="en-US" sz="2400" b="1" dirty="0" smtClean="0">
              <a:solidFill>
                <a:srgbClr val="2338E2"/>
              </a:solidFill>
            </a:endParaRPr>
          </a:p>
          <a:p>
            <a:pPr>
              <a:defRPr/>
            </a:pPr>
            <a:endParaRPr lang="en-US" sz="2400" b="1" dirty="0">
              <a:solidFill>
                <a:srgbClr val="2338E2"/>
              </a:solidFill>
            </a:endParaRPr>
          </a:p>
          <a:p>
            <a:pPr>
              <a:defRPr/>
            </a:pPr>
            <a:r>
              <a:rPr lang="en-US" sz="2400" b="1" dirty="0" smtClean="0">
                <a:solidFill>
                  <a:srgbClr val="E92424"/>
                </a:solidFill>
              </a:rPr>
              <a:t>TD</a:t>
            </a:r>
            <a:endParaRPr lang="en-US" sz="2400" b="1" dirty="0">
              <a:solidFill>
                <a:srgbClr val="E92424"/>
              </a:solidFill>
            </a:endParaRPr>
          </a:p>
        </p:txBody>
      </p:sp>
      <p:sp>
        <p:nvSpPr>
          <p:cNvPr id="25603"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5604" name="Content Placeholder 2" descr="outliers.pdf"/>
          <p:cNvPicPr>
            <a:picLocks noGrp="1" noChangeAspect="1"/>
          </p:cNvPicPr>
          <p:nvPr>
            <p:ph idx="1"/>
          </p:nvPr>
        </p:nvPicPr>
        <p:blipFill>
          <a:blip r:embed="rId3">
            <a:extLst>
              <a:ext uri="{28A0092B-C50C-407E-A947-70E740481C1C}">
                <a14:useLocalDpi xmlns:a14="http://schemas.microsoft.com/office/drawing/2010/main" val="0"/>
              </a:ext>
            </a:extLst>
          </a:blip>
          <a:srcRect l="230" r="-449"/>
          <a:stretch>
            <a:fillRect/>
          </a:stretch>
        </p:blipFill>
        <p:spPr>
          <a:xfrm>
            <a:off x="601663" y="1452563"/>
            <a:ext cx="2720975" cy="4525962"/>
          </a:xfrm>
        </p:spPr>
      </p:pic>
      <p:sp>
        <p:nvSpPr>
          <p:cNvPr id="2" name="Footer Placeholder 1"/>
          <p:cNvSpPr>
            <a:spLocks noGrp="1"/>
          </p:cNvSpPr>
          <p:nvPr>
            <p:ph type="ftr" sz="quarter" idx="11"/>
          </p:nvPr>
        </p:nvSpPr>
        <p:spPr/>
        <p:txBody>
          <a:bodyPr/>
          <a:lstStyle/>
          <a:p>
            <a:pPr>
              <a:defRPr/>
            </a:pPr>
            <a:r>
              <a:rPr lang="it-IT" smtClean="0"/>
              <a:t>Manitoba 2017</a:t>
            </a:r>
            <a:endParaRPr lang="en-US"/>
          </a:p>
        </p:txBody>
      </p:sp>
      <p:pic>
        <p:nvPicPr>
          <p:cNvPr id="7" name="Picture 6"/>
          <p:cNvPicPr>
            <a:picLocks noChangeAspect="1"/>
          </p:cNvPicPr>
          <p:nvPr/>
        </p:nvPicPr>
        <p:blipFill>
          <a:blip r:embed="rId4"/>
          <a:stretch>
            <a:fillRect/>
          </a:stretch>
        </p:blipFill>
        <p:spPr>
          <a:xfrm>
            <a:off x="6168879" y="1957651"/>
            <a:ext cx="1961063" cy="1866654"/>
          </a:xfrm>
          <a:prstGeom prst="rect">
            <a:avLst/>
          </a:prstGeom>
        </p:spPr>
      </p:pic>
      <p:pic>
        <p:nvPicPr>
          <p:cNvPr id="8" name="Picture 7"/>
          <p:cNvPicPr>
            <a:picLocks noChangeAspect="1"/>
          </p:cNvPicPr>
          <p:nvPr/>
        </p:nvPicPr>
        <p:blipFill>
          <a:blip r:embed="rId5"/>
          <a:stretch>
            <a:fillRect/>
          </a:stretch>
        </p:blipFill>
        <p:spPr>
          <a:xfrm>
            <a:off x="6551728" y="4074757"/>
            <a:ext cx="1676991" cy="2150487"/>
          </a:xfrm>
          <a:prstGeom prst="rect">
            <a:avLst/>
          </a:prstGeom>
        </p:spPr>
      </p:pic>
      <p:sp>
        <p:nvSpPr>
          <p:cNvPr id="3" name="TextBox 2"/>
          <p:cNvSpPr txBox="1"/>
          <p:nvPr/>
        </p:nvSpPr>
        <p:spPr>
          <a:xfrm>
            <a:off x="5692588" y="1957651"/>
            <a:ext cx="808297" cy="369332"/>
          </a:xfrm>
          <a:prstGeom prst="rect">
            <a:avLst/>
          </a:prstGeom>
          <a:noFill/>
        </p:spPr>
        <p:txBody>
          <a:bodyPr wrap="none" rtlCol="0">
            <a:spAutoFit/>
          </a:bodyPr>
          <a:lstStyle/>
          <a:p>
            <a:r>
              <a:rPr lang="en-US" dirty="0" smtClean="0"/>
              <a:t>before</a:t>
            </a:r>
            <a:endParaRPr lang="en-US" dirty="0"/>
          </a:p>
        </p:txBody>
      </p:sp>
      <p:sp>
        <p:nvSpPr>
          <p:cNvPr id="10" name="TextBox 9"/>
          <p:cNvSpPr txBox="1"/>
          <p:nvPr/>
        </p:nvSpPr>
        <p:spPr>
          <a:xfrm>
            <a:off x="5764730" y="4074757"/>
            <a:ext cx="633507"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8435593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Advantages of tools based on </a:t>
            </a:r>
            <a:r>
              <a:rPr lang="en-US" b="1" u="sng" dirty="0" smtClean="0">
                <a:solidFill>
                  <a:schemeClr val="accent2">
                    <a:lumMod val="50000"/>
                  </a:schemeClr>
                </a:solidFill>
                <a:ea typeface="+mj-ea"/>
                <a:cs typeface="+mj-cs"/>
              </a:rPr>
              <a:t>variance of the ratios</a:t>
            </a:r>
            <a:r>
              <a:rPr lang="en-US" dirty="0" smtClean="0">
                <a:ea typeface="+mj-ea"/>
                <a:cs typeface="+mj-cs"/>
              </a:rPr>
              <a:t> between parts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Manitoba 2017</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The gut </a:t>
            </a:r>
            <a:r>
              <a:rPr lang="en-US" sz="3200" b="1" dirty="0" err="1"/>
              <a:t>microbiota</a:t>
            </a:r>
            <a:r>
              <a:rPr lang="en-US" sz="3200" b="1" dirty="0"/>
              <a:t> of healthy aged Chinese is similar to the healthy young</a:t>
            </a:r>
            <a:r>
              <a:rPr lang="en-CA" sz="3200" dirty="0"/>
              <a:t/>
            </a:r>
            <a:br>
              <a:rPr lang="en-CA" sz="3200" dirty="0"/>
            </a:br>
            <a:endParaRPr lang="en-US" sz="3200" dirty="0"/>
          </a:p>
        </p:txBody>
      </p:sp>
      <p:sp>
        <p:nvSpPr>
          <p:cNvPr id="3" name="Content Placeholder 2"/>
          <p:cNvSpPr>
            <a:spLocks noGrp="1"/>
          </p:cNvSpPr>
          <p:nvPr>
            <p:ph idx="1"/>
          </p:nvPr>
        </p:nvSpPr>
        <p:spPr/>
        <p:txBody>
          <a:bodyPr>
            <a:normAutofit fontScale="92500" lnSpcReduction="20000"/>
          </a:bodyPr>
          <a:lstStyle/>
          <a:p>
            <a:r>
              <a:rPr lang="en-US" dirty="0" smtClean="0"/>
              <a:t>Examined gut </a:t>
            </a:r>
            <a:r>
              <a:rPr lang="en-US" dirty="0" err="1" smtClean="0"/>
              <a:t>microbiota</a:t>
            </a:r>
            <a:r>
              <a:rPr lang="en-US" dirty="0" smtClean="0"/>
              <a:t> of over 1000 inter-generationally healthy Chinese</a:t>
            </a:r>
          </a:p>
          <a:p>
            <a:pPr lvl="1"/>
            <a:r>
              <a:rPr lang="en-US" dirty="0" smtClean="0"/>
              <a:t>Community collected</a:t>
            </a:r>
          </a:p>
          <a:p>
            <a:pPr lvl="1"/>
            <a:r>
              <a:rPr lang="en-US" dirty="0" smtClean="0"/>
              <a:t>Processed at </a:t>
            </a:r>
            <a:r>
              <a:rPr lang="en-US" dirty="0" err="1" smtClean="0"/>
              <a:t>Tianyi</a:t>
            </a:r>
            <a:r>
              <a:rPr lang="en-US" dirty="0" smtClean="0"/>
              <a:t> Health Sciences Institute</a:t>
            </a:r>
          </a:p>
          <a:p>
            <a:pPr marL="514350" indent="-457200"/>
            <a:r>
              <a:rPr lang="en-US" dirty="0" smtClean="0"/>
              <a:t>Exclusion/Inclusion criteria:</a:t>
            </a:r>
          </a:p>
          <a:p>
            <a:pPr marL="914400" lvl="1" indent="-457200"/>
            <a:r>
              <a:rPr lang="en-US" dirty="0" smtClean="0"/>
              <a:t>Smoking, drinking, mood disorders, no chronic disease, no prescription medication or antibiotics for last 3 months, no personal or family disease history (cardiovascular, gastrointestinal, metabolic, neurological, respiratory, cancer)</a:t>
            </a:r>
          </a:p>
          <a:p>
            <a:pPr marL="914400" lvl="1" indent="-457200"/>
            <a:r>
              <a:rPr lang="en-US" dirty="0" smtClean="0"/>
              <a:t>Willing to donate sample, parents and grandparents lived to &gt;80 </a:t>
            </a:r>
            <a:r>
              <a:rPr lang="en-US" dirty="0" err="1" smtClean="0"/>
              <a:t>yo</a:t>
            </a:r>
            <a:r>
              <a:rPr lang="en-US" dirty="0" smtClean="0"/>
              <a:t> (if under age 30)</a:t>
            </a:r>
          </a:p>
          <a:p>
            <a:pPr marL="914400" lvl="1" indent="-457200"/>
            <a:endParaRPr lang="en-US" dirty="0" smtClean="0"/>
          </a:p>
          <a:p>
            <a:endParaRPr lang="en-US" dirty="0"/>
          </a:p>
        </p:txBody>
      </p:sp>
      <p:sp>
        <p:nvSpPr>
          <p:cNvPr id="4" name="Footer Placeholder 3"/>
          <p:cNvSpPr>
            <a:spLocks noGrp="1"/>
          </p:cNvSpPr>
          <p:nvPr>
            <p:ph type="ftr" sz="quarter" idx="11"/>
          </p:nvPr>
        </p:nvSpPr>
        <p:spPr/>
        <p:txBody>
          <a:bodyPr/>
          <a:lstStyle/>
          <a:p>
            <a:r>
              <a:rPr lang="it-IT" smtClean="0"/>
              <a:t>Manitoba 2017</a:t>
            </a:r>
            <a:endParaRPr lang="en-US"/>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5656187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Donalds</a:t>
            </a:r>
            <a:r>
              <a:rPr lang="en-US" dirty="0" smtClean="0"/>
              <a:t>’ give the best quotes</a:t>
            </a:r>
            <a:endParaRPr lang="en-US" dirty="0"/>
          </a:p>
        </p:txBody>
      </p:sp>
      <p:sp>
        <p:nvSpPr>
          <p:cNvPr id="3" name="Content Placeholder 2"/>
          <p:cNvSpPr>
            <a:spLocks noGrp="1"/>
          </p:cNvSpPr>
          <p:nvPr>
            <p:ph idx="1"/>
          </p:nvPr>
        </p:nvSpPr>
        <p:spPr>
          <a:xfrm>
            <a:off x="457200" y="1997108"/>
            <a:ext cx="4033296" cy="3638983"/>
          </a:xfrm>
        </p:spPr>
        <p:txBody>
          <a:bodyPr>
            <a:normAutofit fontScale="70000" lnSpcReduction="20000"/>
          </a:bodyPr>
          <a:lstStyle/>
          <a:p>
            <a:r>
              <a:rPr lang="en-US" dirty="0"/>
              <a:t>There are known </a:t>
            </a:r>
            <a:r>
              <a:rPr lang="en-US" dirty="0" err="1"/>
              <a:t>knowns</a:t>
            </a:r>
            <a:r>
              <a:rPr lang="en-US" dirty="0"/>
              <a:t>. These are things we know that we know. </a:t>
            </a:r>
            <a:endParaRPr lang="en-US" dirty="0" smtClean="0"/>
          </a:p>
          <a:p>
            <a:r>
              <a:rPr lang="en-US" dirty="0" smtClean="0"/>
              <a:t>There </a:t>
            </a:r>
            <a:r>
              <a:rPr lang="en-US" dirty="0"/>
              <a:t>are known unknowns. That is to say, there are things that we know we don't know. </a:t>
            </a:r>
            <a:endParaRPr lang="en-US" dirty="0" smtClean="0"/>
          </a:p>
          <a:p>
            <a:r>
              <a:rPr lang="en-US" dirty="0" smtClean="0"/>
              <a:t>But </a:t>
            </a:r>
            <a:r>
              <a:rPr lang="en-US" dirty="0"/>
              <a:t>there are also unknown unknowns. There are things we don't know we don't know</a:t>
            </a:r>
            <a:r>
              <a:rPr lang="en-US" dirty="0" smtClean="0"/>
              <a:t>.</a:t>
            </a:r>
          </a:p>
          <a:p>
            <a:r>
              <a:rPr lang="en-US" b="1" dirty="0" smtClean="0">
                <a:solidFill>
                  <a:schemeClr val="accent2"/>
                </a:solidFill>
              </a:rPr>
              <a:t>There are also things we think we know that we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Manitoba 2017</a:t>
            </a:r>
            <a:endParaRPr lang="en-US"/>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The gut </a:t>
            </a:r>
            <a:r>
              <a:rPr lang="en-US" sz="3200" b="1" dirty="0" err="1"/>
              <a:t>microbiota</a:t>
            </a:r>
            <a:r>
              <a:rPr lang="en-US" sz="3200" b="1" dirty="0"/>
              <a:t> of healthy aged Chinese is similar to the healthy young</a:t>
            </a:r>
            <a:r>
              <a:rPr lang="en-CA" sz="3200" dirty="0"/>
              <a:t/>
            </a:r>
            <a:br>
              <a:rPr lang="en-CA" sz="3200" dirty="0"/>
            </a:br>
            <a:endParaRPr lang="en-US" sz="3200" dirty="0"/>
          </a:p>
        </p:txBody>
      </p:sp>
      <p:pic>
        <p:nvPicPr>
          <p:cNvPr id="4" name="Content Placeholder 3" descr="fig1a-1.pdf"/>
          <p:cNvPicPr>
            <a:picLocks noGrp="1" noChangeAspect="1"/>
          </p:cNvPicPr>
          <p:nvPr>
            <p:ph idx="1"/>
          </p:nvPr>
        </p:nvPicPr>
        <p:blipFill>
          <a:blip r:embed="rId2">
            <a:extLst>
              <a:ext uri="{28A0092B-C50C-407E-A947-70E740481C1C}">
                <a14:useLocalDpi xmlns:a14="http://schemas.microsoft.com/office/drawing/2010/main" val="0"/>
              </a:ext>
            </a:extLst>
          </a:blip>
          <a:srcRect t="2860" b="2860"/>
          <a:stretch>
            <a:fillRect/>
          </a:stretch>
        </p:blipFill>
        <p:spPr/>
      </p:pic>
      <p:sp>
        <p:nvSpPr>
          <p:cNvPr id="3" name="Footer Placeholder 2"/>
          <p:cNvSpPr>
            <a:spLocks noGrp="1"/>
          </p:cNvSpPr>
          <p:nvPr>
            <p:ph type="ftr" sz="quarter" idx="11"/>
          </p:nvPr>
        </p:nvSpPr>
        <p:spPr/>
        <p:txBody>
          <a:bodyPr/>
          <a:lstStyle/>
          <a:p>
            <a:r>
              <a:rPr lang="it-IT" smtClean="0"/>
              <a:t>Manitoba 2017</a:t>
            </a:r>
            <a:endParaRPr lang="en-US"/>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0810270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Imperturbable	</a:t>
            </a:r>
            <a:endParaRPr lang="en-US" dirty="0"/>
          </a:p>
        </p:txBody>
      </p:sp>
      <p:pic>
        <p:nvPicPr>
          <p:cNvPr id="4" name="Content Placeholder 3" descr="deep_shallow-1.pdf"/>
          <p:cNvPicPr>
            <a:picLocks noGrp="1" noChangeAspect="1"/>
          </p:cNvPicPr>
          <p:nvPr>
            <p:ph idx="1"/>
          </p:nvPr>
        </p:nvPicPr>
        <p:blipFill>
          <a:blip r:embed="rId2">
            <a:extLst>
              <a:ext uri="{28A0092B-C50C-407E-A947-70E740481C1C}">
                <a14:useLocalDpi xmlns:a14="http://schemas.microsoft.com/office/drawing/2010/main" val="0"/>
              </a:ext>
            </a:extLst>
          </a:blip>
          <a:srcRect t="-413" b="-413"/>
          <a:stretch>
            <a:fillRect/>
          </a:stretch>
        </p:blipFill>
        <p:spPr>
          <a:xfrm>
            <a:off x="457200" y="1592213"/>
            <a:ext cx="8229600" cy="4525963"/>
          </a:xfrm>
        </p:spPr>
      </p:pic>
      <p:sp>
        <p:nvSpPr>
          <p:cNvPr id="3" name="Footer Placeholder 2"/>
          <p:cNvSpPr>
            <a:spLocks noGrp="1"/>
          </p:cNvSpPr>
          <p:nvPr>
            <p:ph type="ftr" sz="quarter" idx="11"/>
          </p:nvPr>
        </p:nvSpPr>
        <p:spPr/>
        <p:txBody>
          <a:bodyPr/>
          <a:lstStyle/>
          <a:p>
            <a:r>
              <a:rPr lang="it-IT" smtClean="0"/>
              <a:t>Manitoba 2017</a:t>
            </a:r>
            <a:endParaRPr lang="en-US"/>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77460926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Sex independent	</a:t>
            </a:r>
            <a:endParaRPr lang="en-US" dirty="0"/>
          </a:p>
        </p:txBody>
      </p:sp>
      <p:pic>
        <p:nvPicPr>
          <p:cNvPr id="4" name="Content Placeholder 3" descr="sex-1.pdf"/>
          <p:cNvPicPr>
            <a:picLocks noGrp="1" noChangeAspect="1"/>
          </p:cNvPicPr>
          <p:nvPr>
            <p:ph idx="1"/>
          </p:nvPr>
        </p:nvPicPr>
        <p:blipFill>
          <a:blip r:embed="rId2">
            <a:extLst>
              <a:ext uri="{28A0092B-C50C-407E-A947-70E740481C1C}">
                <a14:useLocalDpi xmlns:a14="http://schemas.microsoft.com/office/drawing/2010/main" val="0"/>
              </a:ext>
            </a:extLst>
          </a:blip>
          <a:srcRect t="-413" b="-413"/>
          <a:stretch>
            <a:fillRect/>
          </a:stretch>
        </p:blipFill>
        <p:spPr/>
      </p:pic>
      <p:sp>
        <p:nvSpPr>
          <p:cNvPr id="3" name="Footer Placeholder 2"/>
          <p:cNvSpPr>
            <a:spLocks noGrp="1"/>
          </p:cNvSpPr>
          <p:nvPr>
            <p:ph type="ftr" sz="quarter" idx="11"/>
          </p:nvPr>
        </p:nvSpPr>
        <p:spPr/>
        <p:txBody>
          <a:bodyPr/>
          <a:lstStyle/>
          <a:p>
            <a:r>
              <a:rPr lang="it-IT" smtClean="0"/>
              <a:t>Manitoba 2017</a:t>
            </a:r>
            <a:endParaRPr lang="en-US"/>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1577777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OTUs vs. Genera</a:t>
            </a:r>
            <a:br>
              <a:rPr lang="en-US" dirty="0" smtClean="0"/>
            </a:br>
            <a:r>
              <a:rPr lang="en-US" sz="2700" dirty="0" smtClean="0"/>
              <a:t>ALDEx2</a:t>
            </a:r>
            <a:endParaRPr lang="en-US" sz="2700" dirty="0"/>
          </a:p>
        </p:txBody>
      </p:sp>
      <p:pic>
        <p:nvPicPr>
          <p:cNvPr id="4" name="Content Placeholder 3" descr="fig3-1.pdf"/>
          <p:cNvPicPr>
            <a:picLocks noGrp="1" noChangeAspect="1"/>
          </p:cNvPicPr>
          <p:nvPr>
            <p:ph idx="1"/>
          </p:nvPr>
        </p:nvPicPr>
        <p:blipFill>
          <a:blip r:embed="rId2">
            <a:extLst>
              <a:ext uri="{28A0092B-C50C-407E-A947-70E740481C1C}">
                <a14:useLocalDpi xmlns:a14="http://schemas.microsoft.com/office/drawing/2010/main" val="0"/>
              </a:ext>
            </a:extLst>
          </a:blip>
          <a:srcRect l="-1952" r="-1952"/>
          <a:stretch>
            <a:fillRect/>
          </a:stretch>
        </p:blipFill>
        <p:spPr/>
      </p:pic>
      <p:sp>
        <p:nvSpPr>
          <p:cNvPr id="3" name="Footer Placeholder 2"/>
          <p:cNvSpPr>
            <a:spLocks noGrp="1"/>
          </p:cNvSpPr>
          <p:nvPr>
            <p:ph type="ftr" sz="quarter" idx="11"/>
          </p:nvPr>
        </p:nvSpPr>
        <p:spPr/>
        <p:txBody>
          <a:bodyPr/>
          <a:lstStyle/>
          <a:p>
            <a:r>
              <a:rPr lang="it-IT" smtClean="0"/>
              <a:t>Manitoba 2017</a:t>
            </a:r>
            <a:endParaRPr lang="en-US"/>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35103366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OTUs vs. other levels</a:t>
            </a:r>
            <a:endParaRPr lang="en-US" dirty="0"/>
          </a:p>
        </p:txBody>
      </p:sp>
      <p:pic>
        <p:nvPicPr>
          <p:cNvPr id="4" name="Content Placeholder 3" descr="fig7-1.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09" r="-552"/>
          <a:stretch/>
        </p:blipFill>
        <p:spPr>
          <a:xfrm>
            <a:off x="457200" y="1600200"/>
            <a:ext cx="3961935" cy="4525963"/>
          </a:xfrm>
        </p:spPr>
      </p:pic>
      <p:sp>
        <p:nvSpPr>
          <p:cNvPr id="3" name="Footer Placeholder 2"/>
          <p:cNvSpPr>
            <a:spLocks noGrp="1"/>
          </p:cNvSpPr>
          <p:nvPr>
            <p:ph type="ftr" sz="quarter" idx="11"/>
          </p:nvPr>
        </p:nvSpPr>
        <p:spPr/>
        <p:txBody>
          <a:bodyPr/>
          <a:lstStyle/>
          <a:p>
            <a:r>
              <a:rPr lang="it-IT" smtClean="0"/>
              <a:t>Manitoba 2017</a:t>
            </a:r>
            <a:endParaRPr lang="en-US"/>
          </a:p>
        </p:txBody>
      </p:sp>
      <p:sp>
        <p:nvSpPr>
          <p:cNvPr id="6" name="TextBox 5"/>
          <p:cNvSpPr txBox="1"/>
          <p:nvPr/>
        </p:nvSpPr>
        <p:spPr>
          <a:xfrm>
            <a:off x="5285414" y="2433268"/>
            <a:ext cx="3401386" cy="3416320"/>
          </a:xfrm>
          <a:prstGeom prst="rect">
            <a:avLst/>
          </a:prstGeom>
          <a:noFill/>
        </p:spPr>
        <p:txBody>
          <a:bodyPr wrap="square" rtlCol="0">
            <a:spAutoFit/>
          </a:bodyPr>
          <a:lstStyle/>
          <a:p>
            <a:r>
              <a:rPr lang="en-US" dirty="0" smtClean="0"/>
              <a:t>Association between individual OTUs and group membership generally weaker with larger group</a:t>
            </a:r>
          </a:p>
          <a:p>
            <a:endParaRPr lang="en-US" dirty="0"/>
          </a:p>
          <a:p>
            <a:r>
              <a:rPr lang="en-US" dirty="0" err="1" smtClean="0"/>
              <a:t>Bacteriodetes</a:t>
            </a:r>
            <a:r>
              <a:rPr lang="en-US" dirty="0" smtClean="0"/>
              <a:t> and </a:t>
            </a:r>
            <a:r>
              <a:rPr lang="en-US" dirty="0" err="1" smtClean="0"/>
              <a:t>Actinobacteria</a:t>
            </a:r>
            <a:r>
              <a:rPr lang="en-US" dirty="0" smtClean="0"/>
              <a:t> most cohesive phyla, and in opposite direction. Largely </a:t>
            </a:r>
            <a:r>
              <a:rPr lang="en-US" i="1" dirty="0" err="1"/>
              <a:t>Bacteriodes</a:t>
            </a:r>
            <a:r>
              <a:rPr lang="en-US" dirty="0"/>
              <a:t> </a:t>
            </a:r>
            <a:r>
              <a:rPr lang="en-US" dirty="0" smtClean="0"/>
              <a:t>+ </a:t>
            </a:r>
            <a:r>
              <a:rPr lang="en-US" i="1" dirty="0" err="1" smtClean="0"/>
              <a:t>Prevotella</a:t>
            </a:r>
            <a:r>
              <a:rPr lang="en-US" i="1" dirty="0" smtClean="0"/>
              <a:t> </a:t>
            </a:r>
            <a:r>
              <a:rPr lang="en-US" dirty="0" smtClean="0"/>
              <a:t>and </a:t>
            </a:r>
            <a:r>
              <a:rPr lang="en-US" i="1" dirty="0" err="1" smtClean="0"/>
              <a:t>Bifidobacteria</a:t>
            </a:r>
            <a:r>
              <a:rPr lang="en-US" dirty="0" smtClean="0"/>
              <a:t> moving the pile.</a:t>
            </a:r>
          </a:p>
          <a:p>
            <a:endParaRPr lang="en-US" dirty="0"/>
          </a:p>
          <a:p>
            <a:endParaRPr lang="en-US" dirty="0"/>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70839986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Correlations!!!</a:t>
            </a:r>
            <a:endParaRPr lang="en-US" dirty="0"/>
          </a:p>
        </p:txBody>
      </p:sp>
      <p:sp>
        <p:nvSpPr>
          <p:cNvPr id="4" name="Footer Placeholder 3"/>
          <p:cNvSpPr>
            <a:spLocks noGrp="1"/>
          </p:cNvSpPr>
          <p:nvPr>
            <p:ph type="ftr" sz="quarter" idx="11"/>
          </p:nvPr>
        </p:nvSpPr>
        <p:spPr/>
        <p:txBody>
          <a:bodyPr/>
          <a:lstStyle/>
          <a:p>
            <a:r>
              <a:rPr lang="en-US" smtClean="0"/>
              <a:t>Manitoba 2017</a:t>
            </a:r>
            <a:endParaRPr lang="en-US"/>
          </a:p>
        </p:txBody>
      </p:sp>
      <p:pic>
        <p:nvPicPr>
          <p:cNvPr id="7" name="Content Placeholder 6"/>
          <p:cNvPicPr>
            <a:picLocks noGrp="1" noChangeAspect="1"/>
          </p:cNvPicPr>
          <p:nvPr>
            <p:ph idx="1"/>
          </p:nvPr>
        </p:nvPicPr>
        <p:blipFill>
          <a:blip r:embed="rId2"/>
          <a:srcRect t="-3236" b="-3236"/>
          <a:stretch>
            <a:fillRect/>
          </a:stretch>
        </p:blipFill>
        <p:spPr>
          <a:xfrm>
            <a:off x="711200" y="3270998"/>
            <a:ext cx="4172050" cy="2294467"/>
          </a:xfrm>
        </p:spPr>
      </p:pic>
      <p:sp>
        <p:nvSpPr>
          <p:cNvPr id="8" name="TextBox 7"/>
          <p:cNvSpPr txBox="1"/>
          <p:nvPr/>
        </p:nvSpPr>
        <p:spPr>
          <a:xfrm>
            <a:off x="1072444" y="2284609"/>
            <a:ext cx="520470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False positive –</a:t>
            </a:r>
            <a:r>
              <a:rPr lang="en-US" dirty="0" err="1" smtClean="0"/>
              <a:t>ve</a:t>
            </a:r>
            <a:r>
              <a:rPr lang="en-US" dirty="0" smtClean="0"/>
              <a:t> correlations because </a:t>
            </a:r>
            <a:r>
              <a:rPr lang="is-IS" dirty="0" smtClean="0"/>
              <a:t>…</a:t>
            </a:r>
          </a:p>
          <a:p>
            <a:r>
              <a:rPr lang="is-IS" dirty="0"/>
              <a:t>	</a:t>
            </a:r>
            <a:r>
              <a:rPr lang="is-IS" dirty="0" smtClean="0"/>
              <a:t>what is the correlation between heads and tails?</a:t>
            </a:r>
            <a:endParaRPr lang="en-US" dirty="0"/>
          </a:p>
        </p:txBody>
      </p:sp>
      <p:sp>
        <p:nvSpPr>
          <p:cNvPr id="9" name="TextBox 8"/>
          <p:cNvSpPr txBox="1"/>
          <p:nvPr/>
        </p:nvSpPr>
        <p:spPr>
          <a:xfrm>
            <a:off x="5130800" y="3791092"/>
            <a:ext cx="30455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False positive +</a:t>
            </a:r>
            <a:r>
              <a:rPr lang="en-US" dirty="0" err="1" smtClean="0"/>
              <a:t>ve</a:t>
            </a:r>
            <a:r>
              <a:rPr lang="en-US" dirty="0" smtClean="0"/>
              <a:t> correlations because associations must maintain a constant ratio </a:t>
            </a:r>
            <a:r>
              <a:rPr lang="is-IS" dirty="0" smtClean="0"/>
              <a:t>…</a:t>
            </a:r>
            <a:endParaRPr lang="en-US" dirty="0"/>
          </a:p>
        </p:txBody>
      </p:sp>
      <p:sp>
        <p:nvSpPr>
          <p:cNvPr id="10" name="TextBox 9"/>
          <p:cNvSpPr txBox="1"/>
          <p:nvPr/>
        </p:nvSpPr>
        <p:spPr>
          <a:xfrm>
            <a:off x="2640337" y="1602304"/>
            <a:ext cx="337946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CA" dirty="0" smtClean="0"/>
              <a:t>In addition to spurious correlation</a:t>
            </a:r>
            <a:endParaRPr lang="en-US" dirty="0"/>
          </a:p>
        </p:txBody>
      </p:sp>
      <p:sp>
        <p:nvSpPr>
          <p:cNvPr id="1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5528478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err="1" smtClean="0"/>
              <a:t>Ø</a:t>
            </a:r>
            <a:r>
              <a:rPr lang="en-US" dirty="0" smtClean="0"/>
              <a:t> metric</a:t>
            </a:r>
            <a:br>
              <a:rPr lang="en-US" dirty="0" smtClean="0"/>
            </a:br>
            <a:r>
              <a:rPr lang="en-US" sz="2700" dirty="0" err="1" smtClean="0"/>
              <a:t>propr</a:t>
            </a:r>
            <a:r>
              <a:rPr lang="en-US" sz="2700" dirty="0" smtClean="0"/>
              <a:t>, </a:t>
            </a:r>
            <a:r>
              <a:rPr lang="en-US" sz="2700" dirty="0" err="1" smtClean="0"/>
              <a:t>CoDaSeq</a:t>
            </a:r>
            <a:endParaRPr lang="en-US" sz="2700" dirty="0"/>
          </a:p>
        </p:txBody>
      </p:sp>
      <p:sp>
        <p:nvSpPr>
          <p:cNvPr id="3" name="Content Placeholder 2"/>
          <p:cNvSpPr>
            <a:spLocks noGrp="1"/>
          </p:cNvSpPr>
          <p:nvPr>
            <p:ph idx="1"/>
          </p:nvPr>
        </p:nvSpPr>
        <p:spPr>
          <a:xfrm>
            <a:off x="4427536" y="2994789"/>
            <a:ext cx="4259263" cy="3001682"/>
          </a:xfrm>
        </p:spPr>
        <p:txBody>
          <a:bodyPr>
            <a:normAutofit fontScale="70000" lnSpcReduction="20000"/>
          </a:bodyPr>
          <a:lstStyle/>
          <a:p>
            <a:r>
              <a:rPr lang="en-US" dirty="0" err="1" smtClean="0">
                <a:latin typeface="Calibri" charset="0"/>
              </a:rPr>
              <a:t>Ø</a:t>
            </a:r>
            <a:r>
              <a:rPr lang="en-US" dirty="0" smtClean="0">
                <a:latin typeface="Calibri" charset="0"/>
              </a:rPr>
              <a:t> = 1 + ß</a:t>
            </a:r>
            <a:r>
              <a:rPr lang="en-US" baseline="30000" dirty="0" smtClean="0">
                <a:latin typeface="Calibri" charset="0"/>
              </a:rPr>
              <a:t>2</a:t>
            </a:r>
            <a:r>
              <a:rPr lang="en-US" dirty="0" smtClean="0">
                <a:latin typeface="Calibri" charset="0"/>
              </a:rPr>
              <a:t> -2ß|r|</a:t>
            </a:r>
          </a:p>
          <a:p>
            <a:pPr marL="0" indent="0">
              <a:buNone/>
            </a:pPr>
            <a:r>
              <a:rPr lang="en-US" dirty="0" smtClean="0">
                <a:latin typeface="Calibri" charset="0"/>
              </a:rPr>
              <a:t>    </a:t>
            </a:r>
          </a:p>
          <a:p>
            <a:r>
              <a:rPr lang="en-US" dirty="0" smtClean="0">
                <a:latin typeface="Calibri" charset="0"/>
              </a:rPr>
              <a:t>r=1 when two vectors in same direction</a:t>
            </a:r>
          </a:p>
          <a:p>
            <a:r>
              <a:rPr lang="en-US" dirty="0" err="1" smtClean="0">
                <a:latin typeface="Calibri" charset="0"/>
              </a:rPr>
              <a:t>ß</a:t>
            </a:r>
            <a:r>
              <a:rPr lang="en-US" dirty="0" smtClean="0">
                <a:latin typeface="Calibri" charset="0"/>
              </a:rPr>
              <a:t>=1 when the two vectors have the same variance</a:t>
            </a:r>
          </a:p>
          <a:p>
            <a:r>
              <a:rPr lang="en-US" dirty="0" smtClean="0">
                <a:latin typeface="Calibri" charset="0"/>
              </a:rPr>
              <a:t>So </a:t>
            </a:r>
            <a:r>
              <a:rPr lang="en-US" dirty="0" err="1" smtClean="0">
                <a:latin typeface="Calibri" charset="0"/>
              </a:rPr>
              <a:t>Ø</a:t>
            </a:r>
            <a:r>
              <a:rPr lang="en-US" dirty="0" smtClean="0">
                <a:latin typeface="Calibri" charset="0"/>
              </a:rPr>
              <a:t> = 0 </a:t>
            </a:r>
            <a:r>
              <a:rPr lang="en-US" dirty="0" err="1" smtClean="0">
                <a:latin typeface="Calibri" charset="0"/>
              </a:rPr>
              <a:t>iff</a:t>
            </a:r>
            <a:r>
              <a:rPr lang="en-US" dirty="0" smtClean="0">
                <a:latin typeface="Calibri" charset="0"/>
              </a:rPr>
              <a:t> r=2 </a:t>
            </a:r>
            <a:r>
              <a:rPr lang="en-US" dirty="0">
                <a:latin typeface="Calibri" charset="0"/>
              </a:rPr>
              <a:t>&amp; </a:t>
            </a:r>
            <a:r>
              <a:rPr lang="en-US" dirty="0" err="1">
                <a:latin typeface="Calibri" charset="0"/>
              </a:rPr>
              <a:t>ß</a:t>
            </a:r>
            <a:r>
              <a:rPr lang="en-US" dirty="0" smtClean="0">
                <a:latin typeface="Calibri" charset="0"/>
              </a:rPr>
              <a:t>=1</a:t>
            </a:r>
          </a:p>
          <a:p>
            <a:pPr lvl="1"/>
            <a:r>
              <a:rPr lang="en-US" dirty="0" smtClean="0">
                <a:latin typeface="Calibri" charset="0"/>
              </a:rPr>
              <a:t>Collapsing two measures into one number</a:t>
            </a:r>
          </a:p>
        </p:txBody>
      </p:sp>
      <p:pic>
        <p:nvPicPr>
          <p:cNvPr id="4" name="Picture 3"/>
          <p:cNvPicPr>
            <a:picLocks noChangeAspect="1"/>
          </p:cNvPicPr>
          <p:nvPr/>
        </p:nvPicPr>
        <p:blipFill>
          <a:blip r:embed="rId2"/>
          <a:stretch>
            <a:fillRect/>
          </a:stretch>
        </p:blipFill>
        <p:spPr>
          <a:xfrm>
            <a:off x="4903947" y="1545338"/>
            <a:ext cx="2912263" cy="1440130"/>
          </a:xfrm>
          <a:prstGeom prst="rect">
            <a:avLst/>
          </a:prstGeom>
        </p:spPr>
      </p:pic>
      <p:pic>
        <p:nvPicPr>
          <p:cNvPr id="6" name="Content Placeholder 14" descr="simple_biplot.pdf"/>
          <p:cNvPicPr>
            <a:picLocks noChangeAspect="1"/>
          </p:cNvPicPr>
          <p:nvPr/>
        </p:nvPicPr>
        <p:blipFill>
          <a:blip r:embed="rId3">
            <a:extLst>
              <a:ext uri="{28A0092B-C50C-407E-A947-70E740481C1C}">
                <a14:useLocalDpi xmlns:a14="http://schemas.microsoft.com/office/drawing/2010/main" val="0"/>
              </a:ext>
            </a:extLst>
          </a:blip>
          <a:srcRect l="6970" t="5789" r="5305" b="4047"/>
          <a:stretch>
            <a:fillRect/>
          </a:stretch>
        </p:blipFill>
        <p:spPr>
          <a:xfrm>
            <a:off x="457200" y="1765300"/>
            <a:ext cx="3970337" cy="4081463"/>
          </a:xfrm>
          <a:prstGeom prst="rect">
            <a:avLst/>
          </a:prstGeom>
        </p:spPr>
      </p:pic>
      <p:sp>
        <p:nvSpPr>
          <p:cNvPr id="5" name="Rectangle 4"/>
          <p:cNvSpPr/>
          <p:nvPr/>
        </p:nvSpPr>
        <p:spPr>
          <a:xfrm>
            <a:off x="5555381" y="5956158"/>
            <a:ext cx="2276510" cy="523220"/>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a:t>
            </a:r>
            <a:r>
              <a:rPr lang="en-US" sz="1400" dirty="0" smtClean="0">
                <a:solidFill>
                  <a:srgbClr val="7F7F7F"/>
                </a:solidFill>
              </a:rPr>
              <a:t>2015</a:t>
            </a:r>
          </a:p>
          <a:p>
            <a:r>
              <a:rPr lang="en-US" sz="1400" dirty="0" err="1" smtClean="0">
                <a:solidFill>
                  <a:srgbClr val="7F7F7F"/>
                </a:solidFill>
              </a:rPr>
              <a:t>Erb</a:t>
            </a:r>
            <a:r>
              <a:rPr lang="en-US" sz="1400" dirty="0" smtClean="0">
                <a:solidFill>
                  <a:srgbClr val="7F7F7F"/>
                </a:solidFill>
              </a:rPr>
              <a:t>, </a:t>
            </a:r>
            <a:r>
              <a:rPr lang="en-US" sz="1400" dirty="0" err="1" smtClean="0">
                <a:solidFill>
                  <a:srgbClr val="7F7F7F"/>
                </a:solidFill>
              </a:rPr>
              <a:t>Theor</a:t>
            </a:r>
            <a:r>
              <a:rPr lang="en-US" sz="1400" dirty="0" smtClean="0">
                <a:solidFill>
                  <a:srgbClr val="7F7F7F"/>
                </a:solidFill>
              </a:rPr>
              <a:t>. </a:t>
            </a:r>
            <a:r>
              <a:rPr lang="en-US" sz="1400" dirty="0" err="1" smtClean="0">
                <a:solidFill>
                  <a:srgbClr val="7F7F7F"/>
                </a:solidFill>
              </a:rPr>
              <a:t>Biosci</a:t>
            </a:r>
            <a:r>
              <a:rPr lang="en-US" sz="1400" dirty="0" smtClean="0">
                <a:solidFill>
                  <a:srgbClr val="7F7F7F"/>
                </a:solidFill>
              </a:rPr>
              <a:t>. 2016</a:t>
            </a:r>
            <a:endParaRPr lang="en-US" sz="1400" dirty="0">
              <a:solidFill>
                <a:srgbClr val="7F7F7F"/>
              </a:solidFill>
            </a:endParaRPr>
          </a:p>
        </p:txBody>
      </p:sp>
      <p:sp>
        <p:nvSpPr>
          <p:cNvPr id="7" name="Footer Placeholder 6"/>
          <p:cNvSpPr>
            <a:spLocks noGrp="1"/>
          </p:cNvSpPr>
          <p:nvPr>
            <p:ph type="ftr" sz="quarter" idx="11"/>
          </p:nvPr>
        </p:nvSpPr>
        <p:spPr/>
        <p:txBody>
          <a:bodyPr/>
          <a:lstStyle/>
          <a:p>
            <a:r>
              <a:rPr lang="en-US" smtClean="0"/>
              <a:t>Manitoba 2017</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16326010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Association</a:t>
            </a:r>
            <a:r>
              <a:rPr lang="en-US" dirty="0"/>
              <a:t/>
            </a:r>
            <a:br>
              <a:rPr lang="en-US" dirty="0"/>
            </a:br>
            <a:r>
              <a:rPr lang="en-US" sz="2700" dirty="0" err="1" smtClean="0"/>
              <a:t>Ø</a:t>
            </a:r>
            <a:r>
              <a:rPr lang="en-US" sz="2700" dirty="0" smtClean="0"/>
              <a:t>&lt;0.23</a:t>
            </a:r>
            <a:endParaRPr lang="en-US" sz="2700" dirty="0"/>
          </a:p>
        </p:txBody>
      </p:sp>
      <p:pic>
        <p:nvPicPr>
          <p:cNvPr id="4" name="Content Placeholder 3" descr="fig2-1.pdf"/>
          <p:cNvPicPr>
            <a:picLocks noGrp="1" noChangeAspect="1"/>
          </p:cNvPicPr>
          <p:nvPr>
            <p:ph idx="1"/>
          </p:nvPr>
        </p:nvPicPr>
        <p:blipFill>
          <a:blip r:embed="rId2">
            <a:extLst>
              <a:ext uri="{28A0092B-C50C-407E-A947-70E740481C1C}">
                <a14:useLocalDpi xmlns:a14="http://schemas.microsoft.com/office/drawing/2010/main" val="0"/>
              </a:ext>
            </a:extLst>
          </a:blip>
          <a:srcRect l="-3034" r="-3034"/>
          <a:stretch>
            <a:fillRect/>
          </a:stretch>
        </p:blipFill>
        <p:spPr/>
      </p:pic>
      <p:sp>
        <p:nvSpPr>
          <p:cNvPr id="3" name="Footer Placeholder 2"/>
          <p:cNvSpPr>
            <a:spLocks noGrp="1"/>
          </p:cNvSpPr>
          <p:nvPr>
            <p:ph type="ftr" sz="quarter" idx="11"/>
          </p:nvPr>
        </p:nvSpPr>
        <p:spPr/>
        <p:txBody>
          <a:bodyPr/>
          <a:lstStyle/>
          <a:p>
            <a:r>
              <a:rPr lang="it-IT" smtClean="0"/>
              <a:t>Manitoba 2017</a:t>
            </a:r>
            <a:endParaRPr lang="en-US"/>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11217482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16606981"/>
              </p:ext>
            </p:extLst>
          </p:nvPr>
        </p:nvGraphicFramePr>
        <p:xfrm>
          <a:off x="457200" y="1600200"/>
          <a:ext cx="8081964" cy="3850640"/>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a:t>
                      </a:r>
                      <a:endParaRPr lang="en-US" dirty="0"/>
                    </a:p>
                  </a:txBody>
                  <a:tcPr>
                    <a:solidFill>
                      <a:schemeClr val="accent2"/>
                    </a:solidFill>
                  </a:tcPr>
                </a:tc>
                <a:tc>
                  <a:txBody>
                    <a:bodyPr/>
                    <a:lstStyle/>
                    <a:p>
                      <a:r>
                        <a:rPr lang="en-US" dirty="0" err="1" smtClean="0"/>
                        <a:t>CoDa</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Usually</a:t>
                      </a:r>
                      <a:r>
                        <a:rPr lang="en-US" baseline="0" dirty="0" smtClean="0"/>
                        <a:t> rarest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least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Manitoba 2017</a:t>
            </a:r>
            <a:endParaRPr lang="en-US"/>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We only have ratio information</a:t>
            </a:r>
          </a:p>
          <a:p>
            <a:pPr lvl="1"/>
            <a:r>
              <a:rPr lang="en-US" dirty="0" smtClean="0"/>
              <a:t>Need to recast our questions. How are things changing relative to each other?</a:t>
            </a:r>
          </a:p>
          <a:p>
            <a:pPr lvl="1"/>
            <a:r>
              <a:rPr lang="en-US" dirty="0"/>
              <a:t>It takes </a:t>
            </a:r>
            <a:r>
              <a:rPr lang="en-US" dirty="0" smtClean="0"/>
              <a:t>a shift in thinking to </a:t>
            </a:r>
            <a:r>
              <a:rPr lang="en-US" dirty="0"/>
              <a:t>interpret the data </a:t>
            </a:r>
            <a:r>
              <a:rPr lang="en-US" dirty="0" smtClean="0"/>
              <a:t>correctly</a:t>
            </a:r>
          </a:p>
          <a:p>
            <a:r>
              <a:rPr lang="en-US" dirty="0"/>
              <a:t>Variances of the ratios is </a:t>
            </a:r>
            <a:r>
              <a:rPr lang="en-US" dirty="0" smtClean="0"/>
              <a:t>informative</a:t>
            </a:r>
          </a:p>
          <a:p>
            <a:pPr lvl="1"/>
            <a:r>
              <a:rPr lang="en-US" dirty="0" smtClean="0"/>
              <a:t>Same features are identified through multivariate ordination, </a:t>
            </a:r>
            <a:r>
              <a:rPr lang="en-US" dirty="0" err="1" smtClean="0"/>
              <a:t>univariate</a:t>
            </a:r>
            <a:r>
              <a:rPr lang="en-US" dirty="0" smtClean="0"/>
              <a:t> differential abundance, compositional association</a:t>
            </a:r>
          </a:p>
          <a:p>
            <a:pPr lvl="1"/>
            <a:r>
              <a:rPr lang="en-US" dirty="0" smtClean="0"/>
              <a:t>Compositional PCA ~ ALDEx2 ~ </a:t>
            </a:r>
            <a:r>
              <a:rPr lang="en-US" dirty="0" err="1" smtClean="0"/>
              <a:t>Ø</a:t>
            </a:r>
            <a:endParaRPr lang="en-US" dirty="0"/>
          </a:p>
          <a:p>
            <a:r>
              <a:rPr lang="en-US" dirty="0" smtClean="0"/>
              <a:t>0 replacement is a theoretical, but not a practical impediment</a:t>
            </a:r>
          </a:p>
          <a:p>
            <a:endParaRPr lang="en-US" dirty="0"/>
          </a:p>
        </p:txBody>
      </p:sp>
      <p:sp>
        <p:nvSpPr>
          <p:cNvPr id="4" name="Footer Placeholder 3"/>
          <p:cNvSpPr>
            <a:spLocks noGrp="1"/>
          </p:cNvSpPr>
          <p:nvPr>
            <p:ph type="ftr" sz="quarter" idx="11"/>
          </p:nvPr>
        </p:nvSpPr>
        <p:spPr/>
        <p:txBody>
          <a:bodyPr/>
          <a:lstStyle/>
          <a:p>
            <a:r>
              <a:rPr lang="en-US" smtClean="0"/>
              <a:t>Manitoba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846805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Sequencing data are high-dimensional</a:t>
            </a:r>
          </a:p>
          <a:p>
            <a:pPr lvl="1"/>
            <a:r>
              <a:rPr lang="en-US" dirty="0" smtClean="0"/>
              <a:t>Therefore statistical analyses can be wildly optimistic</a:t>
            </a:r>
          </a:p>
          <a:p>
            <a:r>
              <a:rPr lang="en-US" dirty="0" smtClean="0"/>
              <a:t>Sequencing data are sparse</a:t>
            </a:r>
          </a:p>
          <a:p>
            <a:pPr lvl="1"/>
            <a:r>
              <a:rPr lang="en-US" dirty="0" smtClean="0"/>
              <a:t>Therefore we need to estimate many of our values</a:t>
            </a:r>
          </a:p>
          <a:p>
            <a:r>
              <a:rPr lang="en-US" dirty="0"/>
              <a:t>Sequencing data are </a:t>
            </a:r>
            <a:r>
              <a:rPr lang="en-US" dirty="0" smtClean="0"/>
              <a:t>constant sum</a:t>
            </a:r>
            <a:endParaRPr lang="en-US" dirty="0"/>
          </a:p>
          <a:p>
            <a:pPr lvl="1"/>
            <a:r>
              <a:rPr lang="en-US" dirty="0" smtClean="0"/>
              <a:t>Therefore we have compositional data</a:t>
            </a:r>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Manitoba 2017</a:t>
            </a:r>
            <a:endParaRPr lang="en-US"/>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Manitoba 2017</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4725" y="4827588"/>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535488"/>
            <a:ext cx="155714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Michael Vu</a:t>
            </a:r>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Silverberg</a:t>
            </a:r>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Manitoba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p:cNvSpPr>
            <a:spLocks noGrp="1"/>
          </p:cNvSpPr>
          <p:nvPr>
            <p:ph idx="1"/>
          </p:nvPr>
        </p:nvSpPr>
        <p:spPr/>
        <p:txBody>
          <a:bodyPr/>
          <a:lstStyle/>
          <a:p>
            <a:pPr marL="0" indent="0" algn="ctr" eaLnBrk="1" hangingPunct="1">
              <a:buFont typeface="Arial" charset="0"/>
              <a:buNone/>
              <a:defRPr/>
            </a:pPr>
            <a:endParaRPr lang="en-US" b="1" dirty="0" smtClean="0">
              <a:latin typeface="Calibri" charset="0"/>
            </a:endParaRPr>
          </a:p>
          <a:p>
            <a:pPr eaLnBrk="1" hangingPunct="1">
              <a:defRPr/>
            </a:pPr>
            <a:r>
              <a:rPr lang="en-US" dirty="0" smtClean="0">
                <a:latin typeface="Calibri" charset="0"/>
              </a:rPr>
              <a:t>Correlation/</a:t>
            </a:r>
            <a:r>
              <a:rPr lang="en-US" dirty="0" err="1" smtClean="0">
                <a:latin typeface="Calibri" charset="0"/>
              </a:rPr>
              <a:t>covariation</a:t>
            </a:r>
            <a:r>
              <a:rPr lang="en-US" dirty="0" smtClean="0">
                <a:latin typeface="Calibri" charset="0"/>
              </a:rPr>
              <a:t> </a:t>
            </a:r>
          </a:p>
          <a:p>
            <a:pPr lvl="1" eaLnBrk="1" hangingPunct="1">
              <a:defRPr/>
            </a:pPr>
            <a:r>
              <a:rPr lang="en-US" sz="2400" dirty="0" smtClean="0">
                <a:latin typeface="Calibri" charset="0"/>
              </a:rPr>
              <a:t>Ordination (PCA), clustering, networks</a:t>
            </a:r>
          </a:p>
          <a:p>
            <a:pPr eaLnBrk="1" hangingPunct="1">
              <a:defRPr/>
            </a:pPr>
            <a:r>
              <a:rPr lang="en-US" dirty="0" err="1" smtClean="0">
                <a:latin typeface="Calibri" charset="0"/>
              </a:rPr>
              <a:t>Subcompositonal</a:t>
            </a:r>
            <a:r>
              <a:rPr lang="en-US" dirty="0" smtClean="0">
                <a:latin typeface="Calibri" charset="0"/>
              </a:rPr>
              <a:t> incoherence</a:t>
            </a:r>
          </a:p>
          <a:p>
            <a:pPr lvl="1" eaLnBrk="1" hangingPunct="1">
              <a:defRPr/>
            </a:pPr>
            <a:r>
              <a:rPr lang="en-US" sz="2400" dirty="0" smtClean="0">
                <a:latin typeface="Calibri" charset="0"/>
              </a:rPr>
              <a:t>Normalization, rarefaction, </a:t>
            </a:r>
            <a:r>
              <a:rPr lang="en-US" sz="2400" dirty="0" err="1" smtClean="0">
                <a:latin typeface="Calibri" charset="0"/>
              </a:rPr>
              <a:t>subsetting</a:t>
            </a:r>
            <a:r>
              <a:rPr lang="en-US" sz="2400" dirty="0" smtClean="0">
                <a:latin typeface="Calibri" charset="0"/>
              </a:rPr>
              <a:t>, aggregation</a:t>
            </a:r>
          </a:p>
          <a:p>
            <a:pPr eaLnBrk="1" hangingPunct="1">
              <a:defRPr/>
            </a:pPr>
            <a:r>
              <a:rPr lang="en-US" dirty="0" smtClean="0">
                <a:solidFill>
                  <a:srgbClr val="A6A6A6"/>
                </a:solidFill>
                <a:latin typeface="Calibri" charset="0"/>
              </a:rPr>
              <a:t>Noise is greatest at low count margin</a:t>
            </a:r>
          </a:p>
          <a:p>
            <a:pPr lvl="1" eaLnBrk="1" hangingPunct="1">
              <a:defRPr/>
            </a:pPr>
            <a:r>
              <a:rPr lang="en-US" dirty="0" smtClean="0">
                <a:solidFill>
                  <a:srgbClr val="A6A6A6"/>
                </a:solidFill>
                <a:latin typeface="Calibri" charset="0"/>
              </a:rPr>
              <a:t>Often ‘most significant’ is least abundant</a:t>
            </a:r>
          </a:p>
          <a:p>
            <a:pPr marL="0" indent="0" eaLnBrk="1" hangingPunct="1">
              <a:buFont typeface="Arial" charset="0"/>
              <a:buNone/>
              <a:defRPr/>
            </a:pPr>
            <a:endParaRPr lang="en-US" dirty="0">
              <a:latin typeface="Calibri" charset="0"/>
            </a:endParaRPr>
          </a:p>
        </p:txBody>
      </p:sp>
      <p:sp>
        <p:nvSpPr>
          <p:cNvPr id="15362" name="Title 1"/>
          <p:cNvSpPr>
            <a:spLocks noGrp="1"/>
          </p:cNvSpPr>
          <p:nvPr>
            <p:ph type="title"/>
          </p:nvPr>
        </p:nvSpPr>
        <p:spPr/>
        <p:txBody>
          <a:bodyPr>
            <a:normAutofit fontScale="90000"/>
          </a:bodyPr>
          <a:lstStyle/>
          <a:p>
            <a:pPr eaLnBrk="1" hangingPunct="1"/>
            <a:r>
              <a:rPr lang="en-US" u="sng" dirty="0">
                <a:latin typeface="Calibri" charset="0"/>
              </a:rPr>
              <a:t>We are working in the wrong </a:t>
            </a:r>
            <a:r>
              <a:rPr lang="en-US" u="sng" dirty="0" smtClean="0">
                <a:latin typeface="Calibri" charset="0"/>
              </a:rPr>
              <a:t>geometry</a:t>
            </a:r>
            <a:endParaRPr lang="en-US" u="sng" dirty="0">
              <a:latin typeface="Calibri" charset="0"/>
            </a:endParaRPr>
          </a:p>
        </p:txBody>
      </p:sp>
      <p:sp>
        <p:nvSpPr>
          <p:cNvPr id="2" name="Footer Placeholder 1"/>
          <p:cNvSpPr>
            <a:spLocks noGrp="1"/>
          </p:cNvSpPr>
          <p:nvPr>
            <p:ph type="ftr" sz="quarter" idx="11"/>
          </p:nvPr>
        </p:nvSpPr>
        <p:spPr/>
        <p:txBody>
          <a:bodyPr/>
          <a:lstStyle/>
          <a:p>
            <a:r>
              <a:rPr lang="en-US" smtClean="0"/>
              <a:t>Manitoba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3212341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en-US">
                <a:latin typeface="Calibri" charset="0"/>
              </a:rPr>
              <a:t>Exploration: CoDa PCA biplot</a:t>
            </a:r>
          </a:p>
        </p:txBody>
      </p:sp>
      <p:sp>
        <p:nvSpPr>
          <p:cNvPr id="5" name="TextBox 4"/>
          <p:cNvSpPr txBox="1"/>
          <p:nvPr/>
        </p:nvSpPr>
        <p:spPr>
          <a:xfrm>
            <a:off x="4865688" y="1692275"/>
            <a:ext cx="4165600" cy="4431983"/>
          </a:xfrm>
          <a:prstGeom prst="rect">
            <a:avLst/>
          </a:prstGeom>
          <a:noFill/>
        </p:spPr>
        <p:txBody>
          <a:bodyPr>
            <a:spAutoFit/>
          </a:bodyPr>
          <a:lstStyle/>
          <a:p>
            <a:pPr algn="ctr" fontAlgn="auto">
              <a:spcBef>
                <a:spcPts val="0"/>
              </a:spcBef>
              <a:spcAft>
                <a:spcPts val="0"/>
              </a:spcAft>
              <a:defRPr/>
            </a:pPr>
            <a:r>
              <a:rPr lang="en-US" sz="2400" u="sng" dirty="0">
                <a:latin typeface="Helvetica"/>
                <a:ea typeface="+mn-ea"/>
                <a:cs typeface="Helvetica"/>
              </a:rPr>
              <a:t>Data Structure</a:t>
            </a:r>
          </a:p>
          <a:p>
            <a:pPr algn="ctr" fontAlgn="auto">
              <a:spcBef>
                <a:spcPts val="0"/>
              </a:spcBef>
              <a:spcAft>
                <a:spcPts val="0"/>
              </a:spcAft>
              <a:defRPr/>
            </a:pPr>
            <a:endParaRPr lang="en-US" sz="2400" u="sng" dirty="0">
              <a:latin typeface="Helvetica"/>
              <a:ea typeface="+mn-ea"/>
              <a:cs typeface="Helvetica"/>
            </a:endParaRPr>
          </a:p>
          <a:p>
            <a:pPr marL="285750" indent="-285750" fontAlgn="auto">
              <a:spcBef>
                <a:spcPts val="0"/>
              </a:spcBef>
              <a:spcAft>
                <a:spcPts val="0"/>
              </a:spcAft>
              <a:buFont typeface="Arial"/>
              <a:buChar char="•"/>
              <a:defRPr/>
            </a:pPr>
            <a:r>
              <a:rPr lang="en-US" sz="2400" dirty="0">
                <a:latin typeface="+mn-lt"/>
                <a:ea typeface="+mn-ea"/>
                <a:cs typeface="+mn-cs"/>
              </a:rPr>
              <a:t>Exploratory Tool</a:t>
            </a:r>
          </a:p>
          <a:p>
            <a:pPr marL="285750" indent="-285750" fontAlgn="auto">
              <a:spcBef>
                <a:spcPts val="0"/>
              </a:spcBef>
              <a:spcAft>
                <a:spcPts val="0"/>
              </a:spcAft>
              <a:buFont typeface="Arial"/>
              <a:buChar char="•"/>
              <a:defRPr/>
            </a:pPr>
            <a:r>
              <a:rPr lang="en-US" sz="2400" dirty="0">
                <a:latin typeface="+mn-lt"/>
                <a:ea typeface="+mn-ea"/>
                <a:cs typeface="+mn-cs"/>
              </a:rPr>
              <a:t>Samples + Variables after </a:t>
            </a:r>
            <a:r>
              <a:rPr lang="en-US" sz="2400" dirty="0" err="1">
                <a:latin typeface="+mn-lt"/>
                <a:ea typeface="+mn-ea"/>
                <a:cs typeface="+mn-cs"/>
              </a:rPr>
              <a:t>clr</a:t>
            </a:r>
            <a:endParaRPr lang="en-US" sz="2400" dirty="0">
              <a:latin typeface="+mn-lt"/>
              <a:ea typeface="+mn-ea"/>
              <a:cs typeface="+mn-cs"/>
            </a:endParaRPr>
          </a:p>
          <a:p>
            <a:pPr marL="285750" indent="-285750" fontAlgn="auto">
              <a:spcBef>
                <a:spcPts val="0"/>
              </a:spcBef>
              <a:spcAft>
                <a:spcPts val="0"/>
              </a:spcAft>
              <a:buFont typeface="Arial"/>
              <a:buChar char="•"/>
              <a:defRPr/>
            </a:pPr>
            <a:r>
              <a:rPr lang="en-US" sz="2400" dirty="0" smtClean="0">
                <a:latin typeface="+mn-lt"/>
                <a:ea typeface="+mn-ea"/>
                <a:cs typeface="+mn-cs"/>
              </a:rPr>
              <a:t>SVD is </a:t>
            </a:r>
            <a:r>
              <a:rPr lang="en-US" sz="2400" dirty="0">
                <a:latin typeface="+mn-lt"/>
                <a:ea typeface="+mn-ea"/>
                <a:cs typeface="+mn-cs"/>
              </a:rPr>
              <a:t>now legal</a:t>
            </a:r>
          </a:p>
          <a:p>
            <a:pPr marL="800100" lvl="1" indent="-342900" fontAlgn="auto">
              <a:spcBef>
                <a:spcPts val="0"/>
              </a:spcBef>
              <a:spcAft>
                <a:spcPts val="0"/>
              </a:spcAft>
              <a:buFont typeface="Courier New"/>
              <a:buChar char="o"/>
              <a:defRPr/>
            </a:pPr>
            <a:r>
              <a:rPr lang="en-US" dirty="0">
                <a:latin typeface="+mn-lt"/>
                <a:ea typeface="+mn-ea"/>
                <a:cs typeface="+mn-cs"/>
              </a:rPr>
              <a:t>But is on </a:t>
            </a:r>
            <a:r>
              <a:rPr lang="en-US" dirty="0" smtClean="0">
                <a:latin typeface="+mn-lt"/>
                <a:ea typeface="+mn-ea"/>
                <a:cs typeface="+mn-cs"/>
              </a:rPr>
              <a:t>ratios</a:t>
            </a:r>
          </a:p>
          <a:p>
            <a:pPr marL="800100" lvl="1" indent="-342900" fontAlgn="auto">
              <a:spcBef>
                <a:spcPts val="0"/>
              </a:spcBef>
              <a:spcAft>
                <a:spcPts val="0"/>
              </a:spcAft>
              <a:buFont typeface="Courier New"/>
              <a:buChar char="o"/>
              <a:defRPr/>
            </a:pPr>
            <a:r>
              <a:rPr lang="en-US" dirty="0" smtClean="0"/>
              <a:t>Links are informative</a:t>
            </a:r>
            <a:endParaRPr lang="en-US" dirty="0">
              <a:latin typeface="+mn-lt"/>
              <a:ea typeface="+mn-ea"/>
              <a:cs typeface="+mn-cs"/>
            </a:endParaRPr>
          </a:p>
          <a:p>
            <a:pPr fontAlgn="auto">
              <a:spcBef>
                <a:spcPts val="0"/>
              </a:spcBef>
              <a:spcAft>
                <a:spcPts val="0"/>
              </a:spcAft>
              <a:defRPr/>
            </a:pPr>
            <a:endParaRPr lang="en-US" dirty="0">
              <a:latin typeface="+mn-lt"/>
              <a:ea typeface="+mn-ea"/>
              <a:cs typeface="+mn-cs"/>
            </a:endParaRPr>
          </a:p>
          <a:p>
            <a:pPr marL="342900" indent="-342900" fontAlgn="auto">
              <a:spcBef>
                <a:spcPts val="0"/>
              </a:spcBef>
              <a:spcAft>
                <a:spcPts val="0"/>
              </a:spcAft>
              <a:buFont typeface="+mj-lt"/>
              <a:buAutoNum type="arabicPeriod"/>
              <a:defRPr/>
            </a:pPr>
            <a:r>
              <a:rPr lang="en-US" dirty="0">
                <a:latin typeface="+mn-lt"/>
                <a:ea typeface="+mn-ea"/>
                <a:cs typeface="+mn-cs"/>
              </a:rPr>
              <a:t>Distance from origin ~ SD</a:t>
            </a:r>
          </a:p>
          <a:p>
            <a:pPr marL="342900" indent="-342900" fontAlgn="auto">
              <a:spcBef>
                <a:spcPts val="0"/>
              </a:spcBef>
              <a:spcAft>
                <a:spcPts val="0"/>
              </a:spcAft>
              <a:buFont typeface="+mj-lt"/>
              <a:buAutoNum type="arabicPeriod"/>
              <a:defRPr/>
            </a:pPr>
            <a:r>
              <a:rPr lang="en-US" dirty="0">
                <a:latin typeface="+mn-lt"/>
                <a:ea typeface="+mn-ea"/>
                <a:cs typeface="+mn-cs"/>
              </a:rPr>
              <a:t>Links ~ ratio abundance</a:t>
            </a:r>
          </a:p>
          <a:p>
            <a:pPr marL="342900" indent="-342900" fontAlgn="auto">
              <a:spcBef>
                <a:spcPts val="0"/>
              </a:spcBef>
              <a:spcAft>
                <a:spcPts val="0"/>
              </a:spcAft>
              <a:buFont typeface="+mj-lt"/>
              <a:buAutoNum type="arabicPeriod"/>
              <a:defRPr/>
            </a:pPr>
            <a:r>
              <a:rPr lang="en-US" dirty="0">
                <a:latin typeface="+mn-lt"/>
                <a:ea typeface="+mn-ea"/>
                <a:cs typeface="+mn-cs"/>
              </a:rPr>
              <a:t>Links with multiple tips ~ linear dependence</a:t>
            </a:r>
          </a:p>
          <a:p>
            <a:pPr marL="342900" indent="-342900" fontAlgn="auto">
              <a:spcBef>
                <a:spcPts val="0"/>
              </a:spcBef>
              <a:spcAft>
                <a:spcPts val="0"/>
              </a:spcAft>
              <a:buFont typeface="+mj-lt"/>
              <a:buAutoNum type="arabicPeriod"/>
              <a:defRPr/>
            </a:pPr>
            <a:r>
              <a:rPr lang="en-US" dirty="0">
                <a:latin typeface="+mn-lt"/>
                <a:ea typeface="+mn-ea"/>
                <a:cs typeface="+mn-cs"/>
              </a:rPr>
              <a:t>Cos angle between links ~ correlation of the parts</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4581"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1" name="Rectangle 10"/>
          <p:cNvSpPr/>
          <p:nvPr/>
        </p:nvSpPr>
        <p:spPr>
          <a:xfrm>
            <a:off x="4427538" y="1690688"/>
            <a:ext cx="142875" cy="158750"/>
          </a:xfrm>
          <a:prstGeom prst="rect">
            <a:avLst/>
          </a:prstGeom>
          <a:solidFill>
            <a:srgbClr val="2338E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4427538" y="1951038"/>
            <a:ext cx="142875" cy="158750"/>
          </a:xfrm>
          <a:prstGeom prst="rect">
            <a:avLst/>
          </a:prstGeom>
          <a:solidFill>
            <a:srgbClr val="E92424"/>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E92424"/>
              </a:solidFill>
            </a:endParaRPr>
          </a:p>
        </p:txBody>
      </p:sp>
      <p:sp>
        <p:nvSpPr>
          <p:cNvPr id="13" name="Rectangle 12"/>
          <p:cNvSpPr/>
          <p:nvPr/>
        </p:nvSpPr>
        <p:spPr>
          <a:xfrm>
            <a:off x="4427538" y="1428750"/>
            <a:ext cx="142875" cy="158750"/>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5" name="TextBox 13"/>
          <p:cNvSpPr txBox="1">
            <a:spLocks noChangeArrowheads="1"/>
          </p:cNvSpPr>
          <p:nvPr/>
        </p:nvSpPr>
        <p:spPr bwMode="auto">
          <a:xfrm>
            <a:off x="4570413" y="1298575"/>
            <a:ext cx="5969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OTU</a:t>
            </a:r>
          </a:p>
          <a:p>
            <a:pPr eaLnBrk="1" hangingPunct="1"/>
            <a:r>
              <a:rPr lang="en-US" sz="1800"/>
              <a:t>A</a:t>
            </a:r>
          </a:p>
          <a:p>
            <a:pPr eaLnBrk="1" hangingPunct="1"/>
            <a:r>
              <a:rPr lang="en-US" sz="1800"/>
              <a:t>B</a:t>
            </a:r>
          </a:p>
        </p:txBody>
      </p:sp>
      <p:sp>
        <p:nvSpPr>
          <p:cNvPr id="2" name="Footer Placeholder 1"/>
          <p:cNvSpPr>
            <a:spLocks noGrp="1"/>
          </p:cNvSpPr>
          <p:nvPr>
            <p:ph type="ftr" sz="quarter" idx="11"/>
          </p:nvPr>
        </p:nvSpPr>
        <p:spPr/>
        <p:txBody>
          <a:bodyPr/>
          <a:lstStyle/>
          <a:p>
            <a:pPr>
              <a:defRPr/>
            </a:pPr>
            <a:r>
              <a:rPr lang="it-IT" smtClean="0"/>
              <a:t>Manitoba 2017</a:t>
            </a:r>
            <a:endParaRPr lang="en-US"/>
          </a:p>
        </p:txBody>
      </p:sp>
      <p:pic>
        <p:nvPicPr>
          <p:cNvPr id="15" name="Content Placeholder 14" descr="simple_biplot.pdf"/>
          <p:cNvPicPr>
            <a:picLocks noChangeAspect="1"/>
          </p:cNvPicPr>
          <p:nvPr/>
        </p:nvPicPr>
        <p:blipFill>
          <a:blip r:embed="rId3">
            <a:extLst>
              <a:ext uri="{28A0092B-C50C-407E-A947-70E740481C1C}">
                <a14:useLocalDpi xmlns:a14="http://schemas.microsoft.com/office/drawing/2010/main" val="0"/>
              </a:ext>
            </a:extLst>
          </a:blip>
          <a:srcRect l="6970" t="5789" r="5305" b="4047"/>
          <a:stretch>
            <a:fillRect/>
          </a:stretch>
        </p:blipFill>
        <p:spPr>
          <a:xfrm>
            <a:off x="457200" y="1765300"/>
            <a:ext cx="3970337" cy="4081463"/>
          </a:xfrm>
          <a:prstGeom prst="rect">
            <a:avLst/>
          </a:prstGeom>
        </p:spPr>
      </p:pic>
    </p:spTree>
    <p:extLst>
      <p:ext uri="{BB962C8B-B14F-4D97-AF65-F5344CB8AC3E}">
        <p14:creationId xmlns:p14="http://schemas.microsoft.com/office/powerpoint/2010/main" val="397549567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5303762" y="1600200"/>
            <a:ext cx="3383038" cy="4525963"/>
          </a:xfrm>
        </p:spPr>
        <p:txBody>
          <a:bodyPr>
            <a:normAutofit lnSpcReduction="10000"/>
          </a:bodyPr>
          <a:lstStyle/>
          <a:p>
            <a:pPr marL="0" indent="0">
              <a:buNone/>
            </a:pPr>
            <a:r>
              <a:rPr lang="en-US" sz="1800" dirty="0" smtClean="0"/>
              <a:t>Yeast </a:t>
            </a:r>
            <a:r>
              <a:rPr lang="en-US" sz="1800" dirty="0" err="1" smtClean="0"/>
              <a:t>transcriptome</a:t>
            </a:r>
            <a:r>
              <a:rPr lang="en-US" sz="1800" dirty="0" smtClean="0"/>
              <a:t> dataset</a:t>
            </a:r>
          </a:p>
          <a:p>
            <a:r>
              <a:rPr lang="en-US" sz="1800" dirty="0" smtClean="0"/>
              <a:t>2 conditions WT, ∆SNF2</a:t>
            </a:r>
          </a:p>
          <a:p>
            <a:pPr lvl="1"/>
            <a:r>
              <a:rPr lang="en-US" sz="1400" dirty="0" smtClean="0"/>
              <a:t>48 replicates</a:t>
            </a:r>
          </a:p>
          <a:p>
            <a:pPr lvl="1"/>
            <a:r>
              <a:rPr lang="en-US" sz="1400" dirty="0" smtClean="0"/>
              <a:t>Tightly controlled conditions</a:t>
            </a:r>
          </a:p>
          <a:p>
            <a:pPr lvl="1"/>
            <a:r>
              <a:rPr lang="en-US" sz="1400" dirty="0" smtClean="0"/>
              <a:t>All should be very similar</a:t>
            </a:r>
          </a:p>
          <a:p>
            <a:endParaRPr lang="en-US" sz="1800" dirty="0"/>
          </a:p>
          <a:p>
            <a:r>
              <a:rPr lang="en-US" sz="1800" dirty="0" smtClean="0"/>
              <a:t>PCA plot of scores shows two major things</a:t>
            </a:r>
          </a:p>
          <a:p>
            <a:pPr lvl="1"/>
            <a:r>
              <a:rPr lang="en-US" sz="1400" dirty="0" smtClean="0"/>
              <a:t>The two conditions split</a:t>
            </a:r>
          </a:p>
          <a:p>
            <a:pPr lvl="1"/>
            <a:r>
              <a:rPr lang="en-US" sz="1400" dirty="0" smtClean="0"/>
              <a:t>There is considerable spread within conditions</a:t>
            </a:r>
          </a:p>
          <a:p>
            <a:pPr lvl="1"/>
            <a:endParaRPr lang="en-US" sz="1400" dirty="0"/>
          </a:p>
          <a:p>
            <a:r>
              <a:rPr lang="en-US" sz="1800" dirty="0" smtClean="0"/>
              <a:t>Finding and removing outliers may improve our resolution</a:t>
            </a:r>
          </a:p>
          <a:p>
            <a:endParaRPr lang="en-US" sz="1800" dirty="0"/>
          </a:p>
          <a:p>
            <a:pPr marL="0" indent="0">
              <a:buNone/>
            </a:pPr>
            <a:r>
              <a:rPr lang="en-US" sz="1200" dirty="0" smtClean="0">
                <a:solidFill>
                  <a:schemeClr val="bg1">
                    <a:lumMod val="50000"/>
                  </a:schemeClr>
                </a:solidFill>
              </a:rPr>
              <a:t>Data from </a:t>
            </a:r>
            <a:r>
              <a:rPr lang="en-US" sz="1200" dirty="0" err="1" smtClean="0">
                <a:solidFill>
                  <a:schemeClr val="bg1">
                    <a:lumMod val="50000"/>
                  </a:schemeClr>
                </a:solidFill>
              </a:rPr>
              <a:t>Schurch</a:t>
            </a:r>
            <a:r>
              <a:rPr lang="en-US" sz="1200" dirty="0" smtClean="0">
                <a:solidFill>
                  <a:schemeClr val="bg1">
                    <a:lumMod val="50000"/>
                  </a:schemeClr>
                </a:solidFill>
              </a:rPr>
              <a:t>, 2015</a:t>
            </a:r>
            <a:endParaRPr lang="en-US" sz="1200" dirty="0">
              <a:solidFill>
                <a:schemeClr val="bg1">
                  <a:lumMod val="50000"/>
                </a:schemeClr>
              </a:solidFill>
            </a:endParaRPr>
          </a:p>
        </p:txBody>
      </p:sp>
      <p:pic>
        <p:nvPicPr>
          <p:cNvPr id="6" name="Picture 5"/>
          <p:cNvPicPr>
            <a:picLocks noChangeAspect="1"/>
          </p:cNvPicPr>
          <p:nvPr/>
        </p:nvPicPr>
        <p:blipFill>
          <a:blip r:embed="rId2"/>
          <a:stretch>
            <a:fillRect/>
          </a:stretch>
        </p:blipFill>
        <p:spPr>
          <a:xfrm>
            <a:off x="1181704" y="1549400"/>
            <a:ext cx="2933700" cy="3759200"/>
          </a:xfrm>
          <a:prstGeom prst="rect">
            <a:avLst/>
          </a:prstGeom>
        </p:spPr>
      </p:pic>
      <p:sp>
        <p:nvSpPr>
          <p:cNvPr id="4" name="Footer Placeholder 3"/>
          <p:cNvSpPr>
            <a:spLocks noGrp="1"/>
          </p:cNvSpPr>
          <p:nvPr>
            <p:ph type="ftr" sz="quarter" idx="11"/>
          </p:nvPr>
        </p:nvSpPr>
        <p:spPr/>
        <p:txBody>
          <a:bodyPr/>
          <a:lstStyle/>
          <a:p>
            <a:r>
              <a:rPr lang="en-US" smtClean="0"/>
              <a:t>Manitoba 2017</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972676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5563810" y="1600200"/>
            <a:ext cx="3383038" cy="4525963"/>
          </a:xfrm>
        </p:spPr>
        <p:txBody>
          <a:bodyPr>
            <a:normAutofit/>
          </a:bodyPr>
          <a:lstStyle/>
          <a:p>
            <a:pPr marL="0" indent="0">
              <a:buNone/>
            </a:pPr>
            <a:r>
              <a:rPr lang="en-US" sz="1800" dirty="0" smtClean="0"/>
              <a:t>Yeast </a:t>
            </a:r>
            <a:r>
              <a:rPr lang="en-US" sz="1800" dirty="0" err="1" smtClean="0"/>
              <a:t>transcriptome</a:t>
            </a:r>
            <a:r>
              <a:rPr lang="en-US" sz="1800" dirty="0" smtClean="0"/>
              <a:t> dataset</a:t>
            </a:r>
          </a:p>
          <a:p>
            <a:endParaRPr lang="en-US" sz="1800" dirty="0"/>
          </a:p>
          <a:p>
            <a:r>
              <a:rPr lang="en-US" sz="1800" dirty="0" smtClean="0"/>
              <a:t>Contribution to total variance?</a:t>
            </a:r>
          </a:p>
          <a:p>
            <a:pPr lvl="1"/>
            <a:r>
              <a:rPr lang="en-US" sz="1400" dirty="0" smtClean="0"/>
              <a:t>Density shows approximate normal with tails</a:t>
            </a:r>
          </a:p>
          <a:p>
            <a:pPr lvl="1"/>
            <a:r>
              <a:rPr lang="en-US" sz="1400" dirty="0" smtClean="0"/>
              <a:t>Outliers often defined as those beyond twice mean + IQR</a:t>
            </a:r>
          </a:p>
          <a:p>
            <a:pPr lvl="1"/>
            <a:endParaRPr lang="en-US" sz="1400" dirty="0" smtClean="0"/>
          </a:p>
          <a:p>
            <a:pPr lvl="1"/>
            <a:r>
              <a:rPr lang="en-US" sz="1400" dirty="0" smtClean="0"/>
              <a:t>Removes 7 SNF2, 5 WT samples</a:t>
            </a:r>
          </a:p>
          <a:p>
            <a:pPr lvl="2"/>
            <a:r>
              <a:rPr lang="en-US" sz="1000" dirty="0" smtClean="0"/>
              <a:t>Same set as removed by </a:t>
            </a:r>
            <a:r>
              <a:rPr lang="en-US" sz="1000" dirty="0" err="1" smtClean="0"/>
              <a:t>Schurch</a:t>
            </a:r>
            <a:r>
              <a:rPr lang="en-US" sz="1000" dirty="0" smtClean="0"/>
              <a:t> et al, with a more complex linear combination model of correlation, </a:t>
            </a:r>
            <a:r>
              <a:rPr lang="en-US" sz="1000" i="1" dirty="0" smtClean="0"/>
              <a:t>X</a:t>
            </a:r>
            <a:r>
              <a:rPr lang="en-US" sz="1000" baseline="30000" dirty="0" smtClean="0"/>
              <a:t>2</a:t>
            </a:r>
            <a:r>
              <a:rPr lang="en-US" sz="1000" dirty="0" smtClean="0"/>
              <a:t>, and fraction of ‘bad’ gene levels</a:t>
            </a:r>
          </a:p>
          <a:p>
            <a:pPr lvl="1"/>
            <a:endParaRPr lang="en-US" sz="1400" dirty="0"/>
          </a:p>
          <a:p>
            <a:pPr lvl="1"/>
            <a:r>
              <a:rPr lang="en-US" sz="1400" dirty="0" smtClean="0"/>
              <a:t>Simple, quick approach</a:t>
            </a:r>
          </a:p>
          <a:p>
            <a:pPr marL="0" indent="0">
              <a:buNone/>
            </a:pPr>
            <a:endParaRPr lang="en-US" sz="1800" dirty="0" smtClean="0"/>
          </a:p>
        </p:txBody>
      </p:sp>
      <p:pic>
        <p:nvPicPr>
          <p:cNvPr id="5" name="Picture 4"/>
          <p:cNvPicPr>
            <a:picLocks noChangeAspect="1"/>
          </p:cNvPicPr>
          <p:nvPr/>
        </p:nvPicPr>
        <p:blipFill>
          <a:blip r:embed="rId2"/>
          <a:stretch>
            <a:fillRect/>
          </a:stretch>
        </p:blipFill>
        <p:spPr>
          <a:xfrm>
            <a:off x="-61685" y="1940076"/>
            <a:ext cx="5880100" cy="3340100"/>
          </a:xfrm>
          <a:prstGeom prst="rect">
            <a:avLst/>
          </a:prstGeom>
        </p:spPr>
      </p:pic>
      <p:sp>
        <p:nvSpPr>
          <p:cNvPr id="4" name="Footer Placeholder 3"/>
          <p:cNvSpPr>
            <a:spLocks noGrp="1"/>
          </p:cNvSpPr>
          <p:nvPr>
            <p:ph type="ftr" sz="quarter" idx="11"/>
          </p:nvPr>
        </p:nvSpPr>
        <p:spPr/>
        <p:txBody>
          <a:bodyPr/>
          <a:lstStyle/>
          <a:p>
            <a:r>
              <a:rPr lang="en-US" smtClean="0"/>
              <a:t>Manitoba 2017</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7470251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5444281" y="2166216"/>
            <a:ext cx="3383038" cy="4525963"/>
          </a:xfrm>
        </p:spPr>
        <p:txBody>
          <a:bodyPr>
            <a:normAutofit/>
          </a:bodyPr>
          <a:lstStyle/>
          <a:p>
            <a:pPr marL="0" indent="0">
              <a:buNone/>
            </a:pPr>
            <a:r>
              <a:rPr lang="en-US" sz="1800" dirty="0" smtClean="0"/>
              <a:t>Yeast </a:t>
            </a:r>
            <a:r>
              <a:rPr lang="en-US" sz="1800" dirty="0" err="1" smtClean="0"/>
              <a:t>transcriptome</a:t>
            </a:r>
            <a:r>
              <a:rPr lang="en-US" sz="1800" dirty="0" smtClean="0"/>
              <a:t> dataset</a:t>
            </a:r>
          </a:p>
          <a:p>
            <a:endParaRPr lang="en-US" sz="1800" dirty="0"/>
          </a:p>
          <a:p>
            <a:r>
              <a:rPr lang="en-US" sz="1800" dirty="0" smtClean="0"/>
              <a:t>More variance explained on component 1, less on component 2.</a:t>
            </a:r>
          </a:p>
          <a:p>
            <a:pPr lvl="1"/>
            <a:r>
              <a:rPr lang="en-US" sz="1400" dirty="0" smtClean="0"/>
              <a:t>Reduced component 2 variance by half</a:t>
            </a:r>
          </a:p>
          <a:p>
            <a:r>
              <a:rPr lang="en-US" sz="1800" dirty="0" smtClean="0"/>
              <a:t>True spread of the data is easier to see</a:t>
            </a:r>
          </a:p>
          <a:p>
            <a:pPr lvl="1"/>
            <a:r>
              <a:rPr lang="en-US" sz="1400" dirty="0" smtClean="0"/>
              <a:t>WT is more variable than SNF2</a:t>
            </a:r>
          </a:p>
          <a:p>
            <a:pPr marL="0" indent="0">
              <a:buNone/>
            </a:pPr>
            <a:endParaRPr lang="en-US" sz="1800" dirty="0" smtClean="0"/>
          </a:p>
        </p:txBody>
      </p:sp>
      <p:pic>
        <p:nvPicPr>
          <p:cNvPr id="4" name="Picture 3"/>
          <p:cNvPicPr>
            <a:picLocks noChangeAspect="1"/>
          </p:cNvPicPr>
          <p:nvPr/>
        </p:nvPicPr>
        <p:blipFill>
          <a:blip r:embed="rId2"/>
          <a:stretch>
            <a:fillRect/>
          </a:stretch>
        </p:blipFill>
        <p:spPr>
          <a:xfrm>
            <a:off x="0" y="2525592"/>
            <a:ext cx="2641600" cy="3175000"/>
          </a:xfrm>
          <a:prstGeom prst="rect">
            <a:avLst/>
          </a:prstGeom>
        </p:spPr>
      </p:pic>
      <p:pic>
        <p:nvPicPr>
          <p:cNvPr id="6" name="Picture 5"/>
          <p:cNvPicPr>
            <a:picLocks noChangeAspect="1"/>
          </p:cNvPicPr>
          <p:nvPr/>
        </p:nvPicPr>
        <p:blipFill>
          <a:blip r:embed="rId3"/>
          <a:stretch>
            <a:fillRect/>
          </a:stretch>
        </p:blipFill>
        <p:spPr>
          <a:xfrm>
            <a:off x="2743200" y="2134840"/>
            <a:ext cx="2282371" cy="3695700"/>
          </a:xfrm>
          <a:prstGeom prst="rect">
            <a:avLst/>
          </a:prstGeom>
        </p:spPr>
      </p:pic>
      <p:sp>
        <p:nvSpPr>
          <p:cNvPr id="5" name="Footer Placeholder 4"/>
          <p:cNvSpPr>
            <a:spLocks noGrp="1"/>
          </p:cNvSpPr>
          <p:nvPr>
            <p:ph type="ftr" sz="quarter" idx="11"/>
          </p:nvPr>
        </p:nvSpPr>
        <p:spPr/>
        <p:txBody>
          <a:bodyPr/>
          <a:lstStyle/>
          <a:p>
            <a:r>
              <a:rPr lang="en-US" smtClean="0"/>
              <a:t>Manitoba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3247421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Manitoba 2017</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1731096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593437"/>
            <a:ext cx="4374444" cy="4801315"/>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endParaRPr lang="en-US" dirty="0" smtClean="0"/>
          </a:p>
          <a:p>
            <a:pPr marL="742950" lvl="1" indent="-285750">
              <a:buFont typeface="Wingdings" charset="2"/>
              <a:buChar char="§"/>
            </a:pPr>
            <a:r>
              <a:rPr lang="en-US" dirty="0" smtClean="0"/>
              <a:t>Values replaced by estimated probability of observing variable given total</a:t>
            </a:r>
          </a:p>
          <a:p>
            <a:pPr marL="742950" lvl="1" indent="-285750">
              <a:buFont typeface="Wingdings" charset="2"/>
              <a:buChar char="§"/>
            </a:pPr>
            <a:r>
              <a:rPr lang="en-US" dirty="0" smtClean="0"/>
              <a:t>Highest counts have least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Manitoba 2017</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49626560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Manitoba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6195345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problem is -</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a:t>
            </a:r>
          </a:p>
          <a:p>
            <a:r>
              <a:rPr lang="en-US" dirty="0">
                <a:solidFill>
                  <a:schemeClr val="bg1">
                    <a:lumMod val="75000"/>
                  </a:schemeClr>
                </a:solidFill>
              </a:rPr>
              <a:t>Sequencing data are </a:t>
            </a:r>
            <a:r>
              <a:rPr lang="en-US" dirty="0" smtClean="0">
                <a:solidFill>
                  <a:schemeClr val="bg1">
                    <a:lumMod val="75000"/>
                  </a:schemeClr>
                </a:solidFill>
              </a:rPr>
              <a:t>constant sum</a:t>
            </a:r>
            <a:endParaRPr lang="en-US" dirty="0">
              <a:solidFill>
                <a:schemeClr val="bg1">
                  <a:lumMod val="75000"/>
                </a:schemeClr>
              </a:solidFill>
            </a:endParaRPr>
          </a:p>
          <a:p>
            <a:pPr lvl="1"/>
            <a:r>
              <a:rPr lang="en-US" dirty="0">
                <a:solidFill>
                  <a:schemeClr val="bg1">
                    <a:lumMod val="75000"/>
                  </a:schemeClr>
                </a:solidFill>
              </a:rPr>
              <a:t>everything correlates with </a:t>
            </a:r>
            <a:r>
              <a:rPr lang="en-US" dirty="0" smtClean="0">
                <a:solidFill>
                  <a:schemeClr val="bg1">
                    <a:lumMod val="75000"/>
                  </a:schemeClr>
                </a:solidFill>
              </a:rPr>
              <a:t>everything</a:t>
            </a:r>
          </a:p>
          <a:p>
            <a:r>
              <a:rPr lang="en-US" b="1" dirty="0"/>
              <a:t>Most of us are unaware of the </a:t>
            </a:r>
            <a:r>
              <a:rPr lang="en-US" b="1" dirty="0" smtClean="0"/>
              <a:t>problems</a:t>
            </a:r>
            <a:endParaRPr lang="en-US" b="1" dirty="0">
              <a:solidFill>
                <a:schemeClr val="bg1"/>
              </a:solidFill>
            </a:endParaRPr>
          </a:p>
        </p:txBody>
      </p:sp>
      <p:sp>
        <p:nvSpPr>
          <p:cNvPr id="4" name="Footer Placeholder 3"/>
          <p:cNvSpPr>
            <a:spLocks noGrp="1"/>
          </p:cNvSpPr>
          <p:nvPr>
            <p:ph type="ftr" sz="quarter" idx="11"/>
          </p:nvPr>
        </p:nvSpPr>
        <p:spPr/>
        <p:txBody>
          <a:bodyPr/>
          <a:lstStyle/>
          <a:p>
            <a:r>
              <a:rPr lang="en-US" smtClean="0"/>
              <a:t>Manitoba 2017</a:t>
            </a:r>
            <a:endParaRPr lang="en-US"/>
          </a:p>
        </p:txBody>
      </p:sp>
    </p:spTree>
    <p:extLst>
      <p:ext uri="{BB962C8B-B14F-4D97-AF65-F5344CB8AC3E}">
        <p14:creationId xmlns:p14="http://schemas.microsoft.com/office/powerpoint/2010/main" val="280342374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001096"/>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Manitoba 2017</a:t>
            </a:r>
            <a:endParaRPr lang="en-US"/>
          </a:p>
        </p:txBody>
      </p:sp>
      <p:sp>
        <p:nvSpPr>
          <p:cNvPr id="9" name="TextBox 8"/>
          <p:cNvSpPr txBox="1"/>
          <p:nvPr/>
        </p:nvSpPr>
        <p:spPr>
          <a:xfrm>
            <a:off x="6207125" y="6037263"/>
            <a:ext cx="2406578"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smtClean="0">
                <a:solidFill>
                  <a:schemeClr val="tx1">
                    <a:lumMod val="50000"/>
                    <a:lumOff val="50000"/>
                  </a:schemeClr>
                </a:solidFill>
              </a:rPr>
              <a:t>Microbiome</a:t>
            </a:r>
            <a:endParaRPr lang="en-US" sz="1200" dirty="0">
              <a:solidFill>
                <a:schemeClr val="tx1">
                  <a:lumMod val="50000"/>
                  <a:lumOff val="50000"/>
                </a:schemeClr>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092393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Manitoba 2017</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99066484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Manitoba 2017</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74860464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Manitoba 2017</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32553520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Ø</a:t>
            </a:r>
            <a:r>
              <a:rPr lang="en-US" dirty="0" smtClean="0"/>
              <a:t> metric</a:t>
            </a:r>
            <a:endParaRPr lang="en-US" dirty="0"/>
          </a:p>
        </p:txBody>
      </p:sp>
      <p:sp>
        <p:nvSpPr>
          <p:cNvPr id="3" name="Content Placeholder 2"/>
          <p:cNvSpPr>
            <a:spLocks noGrp="1"/>
          </p:cNvSpPr>
          <p:nvPr>
            <p:ph idx="1"/>
          </p:nvPr>
        </p:nvSpPr>
        <p:spPr/>
        <p:txBody>
          <a:bodyPr>
            <a:normAutofit/>
          </a:bodyPr>
          <a:lstStyle/>
          <a:p>
            <a:r>
              <a:rPr lang="en-US" dirty="0" err="1" smtClean="0">
                <a:latin typeface="Calibri" charset="0"/>
              </a:rPr>
              <a:t>Ø</a:t>
            </a:r>
            <a:r>
              <a:rPr lang="en-US" dirty="0" smtClean="0">
                <a:latin typeface="Calibri" charset="0"/>
              </a:rPr>
              <a:t> = 1 + ß2 -2ßr</a:t>
            </a:r>
          </a:p>
          <a:p>
            <a:pPr marL="0" indent="0">
              <a:buNone/>
            </a:pPr>
            <a:r>
              <a:rPr lang="en-US" dirty="0" smtClean="0">
                <a:latin typeface="Calibri" charset="0"/>
              </a:rPr>
              <a:t>    </a:t>
            </a:r>
          </a:p>
          <a:p>
            <a:pPr lvl="1"/>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clr</a:t>
            </a:r>
            <a:r>
              <a:rPr lang="en-US" dirty="0" smtClean="0">
                <a:latin typeface="Calibri" charset="0"/>
              </a:rPr>
              <a:t>(x</a:t>
            </a:r>
            <a:r>
              <a:rPr lang="en-US" baseline="-25000" dirty="0" smtClean="0">
                <a:latin typeface="Calibri" charset="0"/>
              </a:rPr>
              <a:t>i</a:t>
            </a:r>
            <a:r>
              <a:rPr lang="en-US" dirty="0" smtClean="0">
                <a:latin typeface="Calibri" charset="0"/>
              </a:rPr>
              <a:t>), </a:t>
            </a:r>
            <a:r>
              <a:rPr lang="en-US" dirty="0" err="1" smtClean="0">
                <a:latin typeface="Calibri" charset="0"/>
              </a:rPr>
              <a:t>x</a:t>
            </a:r>
            <a:r>
              <a:rPr lang="en-US" baseline="-25000" dirty="0" err="1" smtClean="0">
                <a:latin typeface="Calibri" charset="0"/>
              </a:rPr>
              <a:t>j</a:t>
            </a:r>
            <a:r>
              <a:rPr lang="en-US" dirty="0" smtClean="0">
                <a:latin typeface="Calibri" charset="0"/>
              </a:rPr>
              <a:t> = </a:t>
            </a:r>
            <a:r>
              <a:rPr lang="en-US" dirty="0" err="1" smtClean="0">
                <a:latin typeface="Calibri" charset="0"/>
              </a:rPr>
              <a:t>clr</a:t>
            </a:r>
            <a:r>
              <a:rPr lang="en-US" dirty="0" smtClean="0">
                <a:latin typeface="Calibri" charset="0"/>
              </a:rPr>
              <a:t>(</a:t>
            </a:r>
            <a:r>
              <a:rPr lang="en-US" baseline="-25000" dirty="0" err="1" smtClean="0">
                <a:latin typeface="Calibri" charset="0"/>
              </a:rPr>
              <a:t>xj</a:t>
            </a:r>
            <a:r>
              <a:rPr lang="en-US" dirty="0" smtClean="0">
                <a:latin typeface="Calibri" charset="0"/>
              </a:rPr>
              <a:t>)</a:t>
            </a:r>
          </a:p>
          <a:p>
            <a:pPr lvl="1"/>
            <a:endParaRPr lang="en-US" dirty="0" smtClean="0">
              <a:latin typeface="Calibri" charset="0"/>
            </a:endParaRPr>
          </a:p>
          <a:p>
            <a:pPr lvl="1"/>
            <a:r>
              <a:rPr lang="en-US" dirty="0" err="1" smtClean="0">
                <a:latin typeface="Calibri" charset="0"/>
              </a:rPr>
              <a:t>Ø</a:t>
            </a:r>
            <a:r>
              <a:rPr lang="en-US" baseline="-25000" dirty="0" err="1" smtClean="0">
                <a:latin typeface="Calibri" charset="0"/>
              </a:rPr>
              <a:t>ij</a:t>
            </a:r>
            <a:r>
              <a:rPr lang="en-US" dirty="0" smtClean="0">
                <a:latin typeface="Calibri" charset="0"/>
              </a:rPr>
              <a:t> </a:t>
            </a:r>
            <a:r>
              <a:rPr lang="en-US" dirty="0">
                <a:latin typeface="Calibri" charset="0"/>
              </a:rPr>
              <a:t>= </a:t>
            </a:r>
            <a:r>
              <a:rPr lang="en-US" dirty="0" smtClean="0">
                <a:latin typeface="Calibri" charset="0"/>
              </a:rPr>
              <a:t>( </a:t>
            </a:r>
            <a:r>
              <a:rPr lang="en-US" dirty="0" err="1" smtClean="0">
                <a:latin typeface="Calibri" charset="0"/>
              </a:rPr>
              <a:t>var</a:t>
            </a:r>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var</a:t>
            </a:r>
            <a:r>
              <a:rPr lang="en-US" dirty="0" smtClean="0">
                <a:latin typeface="Calibri" charset="0"/>
              </a:rPr>
              <a:t>(</a:t>
            </a:r>
            <a:r>
              <a:rPr lang="en-US" dirty="0" err="1" smtClean="0">
                <a:latin typeface="Calibri" charset="0"/>
              </a:rPr>
              <a:t>x</a:t>
            </a:r>
            <a:r>
              <a:rPr lang="en-US" baseline="-25000" dirty="0" err="1" smtClean="0">
                <a:latin typeface="Calibri" charset="0"/>
              </a:rPr>
              <a:t>j</a:t>
            </a:r>
            <a:r>
              <a:rPr lang="en-US" dirty="0" smtClean="0">
                <a:latin typeface="Calibri" charset="0"/>
              </a:rPr>
              <a:t>) ) / (</a:t>
            </a:r>
            <a:r>
              <a:rPr lang="en-US" dirty="0" err="1" smtClean="0">
                <a:latin typeface="Calibri" charset="0"/>
              </a:rPr>
              <a:t>var</a:t>
            </a:r>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var</a:t>
            </a:r>
            <a:r>
              <a:rPr lang="en-US" dirty="0" smtClean="0">
                <a:latin typeface="Calibri" charset="0"/>
              </a:rPr>
              <a:t>(</a:t>
            </a:r>
            <a:r>
              <a:rPr lang="en-US" dirty="0" err="1" smtClean="0">
                <a:latin typeface="Calibri" charset="0"/>
              </a:rPr>
              <a:t>x</a:t>
            </a:r>
            <a:r>
              <a:rPr lang="en-US" baseline="-25000" dirty="0" err="1" smtClean="0">
                <a:latin typeface="Calibri" charset="0"/>
              </a:rPr>
              <a:t>j</a:t>
            </a:r>
            <a:r>
              <a:rPr lang="en-US" dirty="0" smtClean="0">
                <a:latin typeface="Calibri" charset="0"/>
              </a:rPr>
              <a:t>))</a:t>
            </a:r>
            <a:endParaRPr lang="en-US" dirty="0">
              <a:latin typeface="Calibri" charset="0"/>
            </a:endParaRPr>
          </a:p>
          <a:p>
            <a:pPr lvl="1"/>
            <a:endParaRPr lang="en-US" dirty="0"/>
          </a:p>
        </p:txBody>
      </p:sp>
      <p:pic>
        <p:nvPicPr>
          <p:cNvPr id="4" name="Picture 3"/>
          <p:cNvPicPr>
            <a:picLocks noChangeAspect="1"/>
          </p:cNvPicPr>
          <p:nvPr/>
        </p:nvPicPr>
        <p:blipFill>
          <a:blip r:embed="rId2"/>
          <a:stretch>
            <a:fillRect/>
          </a:stretch>
        </p:blipFill>
        <p:spPr>
          <a:xfrm>
            <a:off x="4903947" y="1545338"/>
            <a:ext cx="2912263" cy="1440130"/>
          </a:xfrm>
          <a:prstGeom prst="rect">
            <a:avLst/>
          </a:prstGeom>
        </p:spPr>
      </p:pic>
      <p:sp>
        <p:nvSpPr>
          <p:cNvPr id="5" name="Rectangle 4"/>
          <p:cNvSpPr/>
          <p:nvPr/>
        </p:nvSpPr>
        <p:spPr>
          <a:xfrm>
            <a:off x="5812621" y="5941497"/>
            <a:ext cx="2276510" cy="307777"/>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2015</a:t>
            </a:r>
          </a:p>
        </p:txBody>
      </p:sp>
      <p:sp>
        <p:nvSpPr>
          <p:cNvPr id="6" name="Footer Placeholder 5"/>
          <p:cNvSpPr>
            <a:spLocks noGrp="1"/>
          </p:cNvSpPr>
          <p:nvPr>
            <p:ph type="ftr" sz="quarter" idx="11"/>
          </p:nvPr>
        </p:nvSpPr>
        <p:spPr/>
        <p:txBody>
          <a:bodyPr/>
          <a:lstStyle/>
          <a:p>
            <a:r>
              <a:rPr lang="en-US" smtClean="0"/>
              <a:t>Manitoba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259935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53359" y="2015534"/>
            <a:ext cx="8229600" cy="4525963"/>
          </a:xfrm>
        </p:spPr>
        <p:txBody>
          <a:bodyPr>
            <a:normAutofit fontScale="62500" lnSpcReduction="20000"/>
          </a:bodyPr>
          <a:lstStyle/>
          <a:p>
            <a:r>
              <a:rPr lang="en-US" dirty="0"/>
              <a:t>It has been drawn to our attention that the </a:t>
            </a:r>
            <a:r>
              <a:rPr lang="en-US" b="1" dirty="0">
                <a:solidFill>
                  <a:srgbClr val="FF0000"/>
                </a:solidFill>
              </a:rPr>
              <a:t>methods</a:t>
            </a:r>
            <a:r>
              <a:rPr lang="en-US" b="1" dirty="0"/>
              <a:t> </a:t>
            </a:r>
            <a:r>
              <a:rPr lang="en-US" dirty="0"/>
              <a:t>described in the main text and the Supplementary Information of this Article have been </a:t>
            </a:r>
            <a:r>
              <a:rPr lang="en-US" b="1" dirty="0">
                <a:solidFill>
                  <a:srgbClr val="FF0000"/>
                </a:solidFill>
              </a:rPr>
              <a:t>considered by some researchers to be insufficient to enable them to identify </a:t>
            </a:r>
            <a:r>
              <a:rPr lang="en-US" b="1" dirty="0" err="1">
                <a:solidFill>
                  <a:srgbClr val="FF0000"/>
                </a:solidFill>
              </a:rPr>
              <a:t>enterotypes</a:t>
            </a:r>
            <a:r>
              <a:rPr lang="en-US" b="1" dirty="0">
                <a:solidFill>
                  <a:srgbClr val="FF0000"/>
                </a:solidFill>
              </a:rPr>
              <a:t> </a:t>
            </a:r>
            <a:r>
              <a:rPr lang="en-US" dirty="0"/>
              <a:t>in their own data sets. </a:t>
            </a:r>
            <a:r>
              <a:rPr lang="en-US" dirty="0" err="1"/>
              <a:t>Enterotypes</a:t>
            </a:r>
            <a:r>
              <a:rPr lang="en-US" dirty="0"/>
              <a:t> were </a:t>
            </a:r>
            <a:r>
              <a:rPr lang="en-US" dirty="0" smtClean="0"/>
              <a:t>originally </a:t>
            </a:r>
            <a:r>
              <a:rPr lang="en-US" dirty="0"/>
              <a:t>defined in this Article (page 177) as ‘‘densely populated areas in a multi-dimensional space of community composition’’ and should not be seen as discrete clusters, but as a way of stratifying samples to reduce complexity. Additionally, the Fig. 2 legend should not imply that between-class analysis is simply a method of visualizing principal component analysis (PCA); rather, it is a supervised rather than an unsupervised analysis of data because it incorporates the outcome of clustering of data. </a:t>
            </a:r>
            <a:r>
              <a:rPr lang="en-US" b="1" dirty="0">
                <a:solidFill>
                  <a:srgbClr val="FF0000"/>
                </a:solidFill>
              </a:rPr>
              <a:t>To simplify </a:t>
            </a:r>
            <a:r>
              <a:rPr lang="en-US" b="1" dirty="0" err="1">
                <a:solidFill>
                  <a:srgbClr val="FF0000"/>
                </a:solidFill>
              </a:rPr>
              <a:t>enterotype</a:t>
            </a:r>
            <a:r>
              <a:rPr lang="en-US" b="1" dirty="0">
                <a:solidFill>
                  <a:srgbClr val="FF0000"/>
                </a:solidFill>
              </a:rPr>
              <a:t> identification in the original and other data sets, we have developed a comprehensive tutorial</a:t>
            </a:r>
            <a:r>
              <a:rPr lang="en-US" dirty="0"/>
              <a:t> at http://</a:t>
            </a:r>
            <a:r>
              <a:rPr lang="en-US" dirty="0" err="1"/>
              <a:t>enterotype.embl.de</a:t>
            </a:r>
            <a:r>
              <a:rPr lang="en-US" dirty="0"/>
              <a:t>—which is a website on </a:t>
            </a:r>
            <a:r>
              <a:rPr lang="en-US" dirty="0" err="1"/>
              <a:t>enterotypes</a:t>
            </a:r>
            <a:r>
              <a:rPr lang="en-US" dirty="0"/>
              <a:t> that will be updated as methods improve. We thank </a:t>
            </a:r>
            <a:r>
              <a:rPr lang="en-US" dirty="0" err="1"/>
              <a:t>Ivica</a:t>
            </a:r>
            <a:r>
              <a:rPr lang="en-US" dirty="0"/>
              <a:t> </a:t>
            </a:r>
            <a:r>
              <a:rPr lang="en-US" dirty="0" err="1"/>
              <a:t>Letunic</a:t>
            </a:r>
            <a:r>
              <a:rPr lang="en-US" dirty="0"/>
              <a:t> and Paul </a:t>
            </a:r>
            <a:r>
              <a:rPr lang="en-US" dirty="0" err="1"/>
              <a:t>Costea</a:t>
            </a:r>
            <a:r>
              <a:rPr lang="en-US" dirty="0"/>
              <a:t> from EMBL for setting up the tutorial. </a:t>
            </a:r>
            <a:endParaRPr lang="en-US" dirty="0" smtClean="0"/>
          </a:p>
          <a:p>
            <a:endParaRPr lang="en-US" dirty="0"/>
          </a:p>
        </p:txBody>
      </p:sp>
      <p:pic>
        <p:nvPicPr>
          <p:cNvPr id="4" name="Content Placeholder 3"/>
          <p:cNvPicPr>
            <a:picLocks noChangeAspect="1"/>
          </p:cNvPicPr>
          <p:nvPr/>
        </p:nvPicPr>
        <p:blipFill>
          <a:blip r:embed="rId2"/>
          <a:srcRect t="-38339" b="-38339"/>
          <a:stretch>
            <a:fillRect/>
          </a:stretch>
        </p:blipFill>
        <p:spPr>
          <a:xfrm>
            <a:off x="233542" y="-614351"/>
            <a:ext cx="8229600" cy="2914650"/>
          </a:xfrm>
          <a:prstGeom prst="rect">
            <a:avLst/>
          </a:prstGeom>
        </p:spPr>
      </p:pic>
      <p:sp>
        <p:nvSpPr>
          <p:cNvPr id="5" name="Footer Placeholder 4"/>
          <p:cNvSpPr>
            <a:spLocks noGrp="1"/>
          </p:cNvSpPr>
          <p:nvPr>
            <p:ph type="ftr" sz="quarter" idx="11"/>
          </p:nvPr>
        </p:nvSpPr>
        <p:spPr/>
        <p:txBody>
          <a:bodyPr/>
          <a:lstStyle/>
          <a:p>
            <a:r>
              <a:rPr lang="it-IT" smtClean="0"/>
              <a:t>Manitoba 2017</a:t>
            </a:r>
            <a:endParaRPr lang="en-US"/>
          </a:p>
        </p:txBody>
      </p:sp>
      <p:sp>
        <p:nvSpPr>
          <p:cNvPr id="6" name="TextBox 5"/>
          <p:cNvSpPr txBox="1"/>
          <p:nvPr/>
        </p:nvSpPr>
        <p:spPr>
          <a:xfrm>
            <a:off x="4584095" y="6005881"/>
            <a:ext cx="4472724" cy="276999"/>
          </a:xfrm>
          <a:prstGeom prst="rect">
            <a:avLst/>
          </a:prstGeom>
          <a:noFill/>
        </p:spPr>
        <p:txBody>
          <a:bodyPr wrap="none" rtlCol="0">
            <a:spAutoFit/>
          </a:bodyPr>
          <a:lstStyle/>
          <a:p>
            <a:r>
              <a:rPr lang="en-US" sz="1200" dirty="0" err="1" smtClean="0"/>
              <a:t>Arumugam</a:t>
            </a:r>
            <a:r>
              <a:rPr lang="en-US" sz="1200" dirty="0" smtClean="0"/>
              <a:t>, Nature 2011 </a:t>
            </a:r>
            <a:r>
              <a:rPr lang="en-US" sz="1200" b="1" i="1" dirty="0" err="1"/>
              <a:t>Enterotypes</a:t>
            </a:r>
            <a:r>
              <a:rPr lang="en-US" sz="1200" b="1" i="1" dirty="0"/>
              <a:t> of the human gut </a:t>
            </a:r>
            <a:r>
              <a:rPr lang="en-US" sz="1200" b="1" i="1" dirty="0" err="1"/>
              <a:t>microbiome</a:t>
            </a:r>
            <a:endParaRPr lang="en-US" sz="1200" dirty="0"/>
          </a:p>
        </p:txBody>
      </p:sp>
    </p:spTree>
    <p:extLst>
      <p:ext uri="{BB962C8B-B14F-4D97-AF65-F5344CB8AC3E}">
        <p14:creationId xmlns:p14="http://schemas.microsoft.com/office/powerpoint/2010/main" val="30260290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be clear</a:t>
            </a:r>
            <a:endParaRPr lang="en-US" dirty="0"/>
          </a:p>
        </p:txBody>
      </p:sp>
      <p:pic>
        <p:nvPicPr>
          <p:cNvPr id="6" name="Content Placeholder 5"/>
          <p:cNvPicPr>
            <a:picLocks noGrp="1" noChangeAspect="1"/>
          </p:cNvPicPr>
          <p:nvPr>
            <p:ph idx="1"/>
          </p:nvPr>
        </p:nvPicPr>
        <p:blipFill>
          <a:blip r:embed="rId3"/>
          <a:srcRect l="-12550" r="-12550"/>
          <a:stretch>
            <a:fillRect/>
          </a:stretch>
        </p:blipFill>
        <p:spPr>
          <a:xfrm>
            <a:off x="-105229" y="2667001"/>
            <a:ext cx="4598710" cy="2529113"/>
          </a:xfrm>
        </p:spPr>
      </p:pic>
      <p:sp>
        <p:nvSpPr>
          <p:cNvPr id="4" name="Footer Placeholder 3"/>
          <p:cNvSpPr>
            <a:spLocks noGrp="1"/>
          </p:cNvSpPr>
          <p:nvPr>
            <p:ph type="ftr" sz="quarter" idx="11"/>
          </p:nvPr>
        </p:nvSpPr>
        <p:spPr/>
        <p:txBody>
          <a:bodyPr/>
          <a:lstStyle/>
          <a:p>
            <a:r>
              <a:rPr lang="it-IT" smtClean="0"/>
              <a:t>Manitoba 2017</a:t>
            </a:r>
            <a:endParaRPr lang="en-US" dirty="0"/>
          </a:p>
        </p:txBody>
      </p:sp>
      <p:pic>
        <p:nvPicPr>
          <p:cNvPr id="7" name="Picture 6"/>
          <p:cNvPicPr>
            <a:picLocks noChangeAspect="1"/>
          </p:cNvPicPr>
          <p:nvPr/>
        </p:nvPicPr>
        <p:blipFill>
          <a:blip r:embed="rId4"/>
          <a:stretch>
            <a:fillRect/>
          </a:stretch>
        </p:blipFill>
        <p:spPr>
          <a:xfrm>
            <a:off x="5226393" y="2126342"/>
            <a:ext cx="3347685" cy="3556001"/>
          </a:xfrm>
          <a:prstGeom prst="rect">
            <a:avLst/>
          </a:prstGeom>
        </p:spPr>
      </p:pic>
      <p:sp>
        <p:nvSpPr>
          <p:cNvPr id="8" name="TextBox 7"/>
          <p:cNvSpPr txBox="1"/>
          <p:nvPr/>
        </p:nvSpPr>
        <p:spPr>
          <a:xfrm>
            <a:off x="4354286" y="3574534"/>
            <a:ext cx="437477" cy="369332"/>
          </a:xfrm>
          <a:prstGeom prst="rect">
            <a:avLst/>
          </a:prstGeom>
          <a:noFill/>
        </p:spPr>
        <p:txBody>
          <a:bodyPr wrap="none" rtlCol="0">
            <a:spAutoFit/>
          </a:bodyPr>
          <a:lstStyle/>
          <a:p>
            <a:r>
              <a:rPr lang="en-US" dirty="0"/>
              <a:t>v</a:t>
            </a:r>
            <a:r>
              <a:rPr lang="en-US" dirty="0" smtClean="0"/>
              <a:t>s.</a:t>
            </a:r>
            <a:endParaRPr lang="en-US" dirty="0"/>
          </a:p>
        </p:txBody>
      </p:sp>
    </p:spTree>
    <p:extLst>
      <p:ext uri="{BB962C8B-B14F-4D97-AF65-F5344CB8AC3E}">
        <p14:creationId xmlns:p14="http://schemas.microsoft.com/office/powerpoint/2010/main" val="16752698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a:t>
            </a:r>
            <a:r>
              <a:rPr lang="en-US" dirty="0" smtClean="0"/>
              <a:t>‘</a:t>
            </a:r>
            <a:r>
              <a:rPr lang="en-US" dirty="0" err="1" smtClean="0"/>
              <a:t>e</a:t>
            </a:r>
            <a:r>
              <a:rPr lang="en-US" dirty="0" err="1" smtClean="0"/>
              <a:t>nterotype</a:t>
            </a:r>
            <a:r>
              <a:rPr lang="en-US" dirty="0" smtClean="0"/>
              <a:t>’ </a:t>
            </a:r>
            <a:r>
              <a:rPr lang="en-US" dirty="0" smtClean="0"/>
              <a:t>is not the community</a:t>
            </a:r>
            <a:endParaRPr lang="en-US" dirty="0"/>
          </a:p>
        </p:txBody>
      </p:sp>
      <p:pic>
        <p:nvPicPr>
          <p:cNvPr id="6" name="Content Placeholder 5" descr="enterotyp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3" r="-233"/>
          <a:stretch/>
        </p:blipFill>
        <p:spPr>
          <a:xfrm>
            <a:off x="457200" y="1600200"/>
            <a:ext cx="4537053" cy="4525963"/>
          </a:xfrm>
        </p:spPr>
      </p:pic>
      <p:sp>
        <p:nvSpPr>
          <p:cNvPr id="4" name="TextBox 3"/>
          <p:cNvSpPr txBox="1"/>
          <p:nvPr/>
        </p:nvSpPr>
        <p:spPr>
          <a:xfrm>
            <a:off x="5231938" y="1227029"/>
            <a:ext cx="3754252" cy="5016759"/>
          </a:xfrm>
          <a:prstGeom prst="rect">
            <a:avLst/>
          </a:prstGeom>
          <a:noFill/>
        </p:spPr>
        <p:txBody>
          <a:bodyPr wrap="square" rtlCol="0">
            <a:spAutoFit/>
          </a:bodyPr>
          <a:lstStyle/>
          <a:p>
            <a:r>
              <a:rPr lang="en-US" sz="1400" dirty="0" smtClean="0"/>
              <a:t>http://</a:t>
            </a:r>
            <a:r>
              <a:rPr lang="en-US" sz="1400" dirty="0" err="1" smtClean="0"/>
              <a:t>enterotype.embl.de</a:t>
            </a:r>
            <a:r>
              <a:rPr lang="en-US" sz="1400" dirty="0" smtClean="0"/>
              <a:t>/</a:t>
            </a:r>
            <a:r>
              <a:rPr lang="en-US" sz="1400" dirty="0" err="1" smtClean="0"/>
              <a:t>enterotypes.html</a:t>
            </a:r>
            <a:endParaRPr lang="en-US" sz="1400" dirty="0" smtClean="0"/>
          </a:p>
          <a:p>
            <a:endParaRPr lang="en-US" dirty="0" smtClean="0"/>
          </a:p>
          <a:p>
            <a:r>
              <a:rPr lang="en-US" dirty="0" smtClean="0"/>
              <a:t>Following their recipe exactly, we can reproduce the result</a:t>
            </a:r>
          </a:p>
          <a:p>
            <a:endParaRPr lang="en-US" dirty="0" smtClean="0"/>
          </a:p>
          <a:p>
            <a:r>
              <a:rPr lang="en-US" dirty="0" smtClean="0"/>
              <a:t>But </a:t>
            </a:r>
            <a:r>
              <a:rPr lang="is-IS" dirty="0" smtClean="0"/>
              <a:t>…</a:t>
            </a:r>
            <a:endParaRPr lang="en-US" dirty="0" smtClean="0"/>
          </a:p>
          <a:p>
            <a:pPr lvl="1"/>
            <a:r>
              <a:rPr lang="en-US" dirty="0" smtClean="0"/>
              <a:t>Dropping one or more taxa shows that the conclusions are very fragile</a:t>
            </a:r>
          </a:p>
          <a:p>
            <a:pPr lvl="1"/>
            <a:endParaRPr lang="en-US" dirty="0" smtClean="0"/>
          </a:p>
          <a:p>
            <a:pPr lvl="1"/>
            <a:r>
              <a:rPr lang="en-US" dirty="0" smtClean="0"/>
              <a:t>Can </a:t>
            </a:r>
            <a:r>
              <a:rPr lang="en-US" i="1" dirty="0" smtClean="0"/>
              <a:t>draw</a:t>
            </a:r>
            <a:r>
              <a:rPr lang="en-US" dirty="0" smtClean="0"/>
              <a:t> three groups even if only two present</a:t>
            </a:r>
          </a:p>
          <a:p>
            <a:pPr lvl="1"/>
            <a:endParaRPr lang="en-US" dirty="0"/>
          </a:p>
          <a:p>
            <a:pPr lvl="1"/>
            <a:r>
              <a:rPr lang="en-US" dirty="0" smtClean="0"/>
              <a:t>Even changing how we normalize the data affects the result</a:t>
            </a:r>
          </a:p>
          <a:p>
            <a:pPr lvl="1"/>
            <a:endParaRPr lang="en-US" dirty="0"/>
          </a:p>
          <a:p>
            <a:r>
              <a:rPr lang="en-US" dirty="0" smtClean="0"/>
              <a:t>So are </a:t>
            </a:r>
            <a:r>
              <a:rPr lang="en-US" dirty="0" err="1" smtClean="0"/>
              <a:t>enterotypes</a:t>
            </a:r>
            <a:r>
              <a:rPr lang="en-US" dirty="0" smtClean="0"/>
              <a:t> real? Or an artifact of the analysis?</a:t>
            </a:r>
            <a:endParaRPr lang="en-US" dirty="0"/>
          </a:p>
        </p:txBody>
      </p:sp>
      <p:sp>
        <p:nvSpPr>
          <p:cNvPr id="3" name="Footer Placeholder 2"/>
          <p:cNvSpPr>
            <a:spLocks noGrp="1"/>
          </p:cNvSpPr>
          <p:nvPr>
            <p:ph type="ftr" sz="quarter" idx="11"/>
          </p:nvPr>
        </p:nvSpPr>
        <p:spPr/>
        <p:txBody>
          <a:bodyPr/>
          <a:lstStyle/>
          <a:p>
            <a:r>
              <a:rPr lang="it-IT" smtClean="0"/>
              <a:t>Manitoba 2017</a:t>
            </a:r>
            <a:endParaRPr lang="en-US"/>
          </a:p>
        </p:txBody>
      </p:sp>
    </p:spTree>
    <p:extLst>
      <p:ext uri="{BB962C8B-B14F-4D97-AF65-F5344CB8AC3E}">
        <p14:creationId xmlns:p14="http://schemas.microsoft.com/office/powerpoint/2010/main" val="39221185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038" t="116807" r="-2038" b="-117371"/>
          <a:stretch/>
        </p:blipFill>
        <p:spPr>
          <a:xfrm>
            <a:off x="457200" y="2699669"/>
            <a:ext cx="8229600" cy="2324273"/>
          </a:xfrm>
        </p:spPr>
      </p:pic>
      <p:pic>
        <p:nvPicPr>
          <p:cNvPr id="3" name="Picture 2"/>
          <p:cNvPicPr>
            <a:picLocks noChangeAspect="1"/>
          </p:cNvPicPr>
          <p:nvPr/>
        </p:nvPicPr>
        <p:blipFill>
          <a:blip r:embed="rId3"/>
          <a:stretch>
            <a:fillRect/>
          </a:stretch>
        </p:blipFill>
        <p:spPr>
          <a:xfrm>
            <a:off x="1056283" y="2212272"/>
            <a:ext cx="2857725" cy="1546257"/>
          </a:xfrm>
          <a:prstGeom prst="rect">
            <a:avLst/>
          </a:prstGeom>
        </p:spPr>
      </p:pic>
      <p:pic>
        <p:nvPicPr>
          <p:cNvPr id="5" name="Picture 4"/>
          <p:cNvPicPr>
            <a:picLocks noChangeAspect="1"/>
          </p:cNvPicPr>
          <p:nvPr/>
        </p:nvPicPr>
        <p:blipFill>
          <a:blip r:embed="rId4"/>
          <a:stretch>
            <a:fillRect/>
          </a:stretch>
        </p:blipFill>
        <p:spPr>
          <a:xfrm>
            <a:off x="5741992" y="2200382"/>
            <a:ext cx="2861629" cy="1558147"/>
          </a:xfrm>
          <a:prstGeom prst="rect">
            <a:avLst/>
          </a:prstGeom>
        </p:spPr>
      </p:pic>
      <p:pic>
        <p:nvPicPr>
          <p:cNvPr id="7" name="Picture 6"/>
          <p:cNvPicPr>
            <a:picLocks noChangeAspect="1"/>
          </p:cNvPicPr>
          <p:nvPr/>
        </p:nvPicPr>
        <p:blipFill>
          <a:blip r:embed="rId5"/>
          <a:stretch>
            <a:fillRect/>
          </a:stretch>
        </p:blipFill>
        <p:spPr>
          <a:xfrm>
            <a:off x="2380354" y="3915602"/>
            <a:ext cx="4784675" cy="2586161"/>
          </a:xfrm>
          <a:prstGeom prst="rect">
            <a:avLst/>
          </a:prstGeom>
        </p:spPr>
      </p:pic>
      <p:pic>
        <p:nvPicPr>
          <p:cNvPr id="8" name="Picture 7"/>
          <p:cNvPicPr>
            <a:picLocks noChangeAspect="1"/>
          </p:cNvPicPr>
          <p:nvPr/>
        </p:nvPicPr>
        <p:blipFill>
          <a:blip r:embed="rId6"/>
          <a:stretch>
            <a:fillRect/>
          </a:stretch>
        </p:blipFill>
        <p:spPr>
          <a:xfrm>
            <a:off x="0" y="0"/>
            <a:ext cx="9144000" cy="2002199"/>
          </a:xfrm>
          <a:prstGeom prst="rect">
            <a:avLst/>
          </a:prstGeom>
        </p:spPr>
      </p:pic>
      <p:sp>
        <p:nvSpPr>
          <p:cNvPr id="6" name="Footer Placeholder 5"/>
          <p:cNvSpPr>
            <a:spLocks noGrp="1"/>
          </p:cNvSpPr>
          <p:nvPr>
            <p:ph type="ftr" sz="quarter" idx="11"/>
          </p:nvPr>
        </p:nvSpPr>
        <p:spPr/>
        <p:txBody>
          <a:bodyPr/>
          <a:lstStyle/>
          <a:p>
            <a:r>
              <a:rPr lang="it-IT" smtClean="0"/>
              <a:t>Manitoba 2017</a:t>
            </a:r>
            <a:endParaRPr lang="en-US"/>
          </a:p>
        </p:txBody>
      </p:sp>
    </p:spTree>
    <p:extLst>
      <p:ext uri="{BB962C8B-B14F-4D97-AF65-F5344CB8AC3E}">
        <p14:creationId xmlns:p14="http://schemas.microsoft.com/office/powerpoint/2010/main" val="308901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7420</TotalTime>
  <Words>3682</Words>
  <Application>Microsoft Macintosh PowerPoint</Application>
  <PresentationFormat>On-screen Show (4:3)</PresentationFormat>
  <Paragraphs>692</Paragraphs>
  <Slides>54</Slides>
  <Notes>11</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Microbiome datasets are compositional: and this is not optional</vt:lpstr>
      <vt:lpstr>We need to talk more …</vt:lpstr>
      <vt:lpstr>‘Donalds’ give the best quotes</vt:lpstr>
      <vt:lpstr>PowerPoint Presentation</vt:lpstr>
      <vt:lpstr>The biggest problem is -</vt:lpstr>
      <vt:lpstr>PowerPoint Presentation</vt:lpstr>
      <vt:lpstr>Let’s be clear</vt:lpstr>
      <vt:lpstr>An ‘enterotype’ is not the community</vt:lpstr>
      <vt:lpstr>PowerPoint Presentation</vt:lpstr>
      <vt:lpstr>Autism</vt:lpstr>
      <vt:lpstr>Bf did not change the microbiota!</vt:lpstr>
      <vt:lpstr>So we have …</vt:lpstr>
      <vt:lpstr>Back to basics</vt:lpstr>
      <vt:lpstr>Random sample of environment</vt:lpstr>
      <vt:lpstr>Counting our things</vt:lpstr>
      <vt:lpstr>HTS is not counting</vt:lpstr>
      <vt:lpstr>Effect of a constant sum?</vt:lpstr>
      <vt:lpstr>Fundamental problem</vt:lpstr>
      <vt:lpstr>Spurious correlation </vt:lpstr>
      <vt:lpstr>Compositional Data</vt:lpstr>
      <vt:lpstr>A univariate intuition</vt:lpstr>
      <vt:lpstr>CoDa properties &amp; problems</vt:lpstr>
      <vt:lpstr>Only have ratio information</vt:lpstr>
      <vt:lpstr>The 0 in the room</vt:lpstr>
      <vt:lpstr>But my data are not affected …</vt:lpstr>
      <vt:lpstr>Applying analysis tools based on variance of the ratios between parts</vt:lpstr>
      <vt:lpstr>Outliers in gene tag sequencing data</vt:lpstr>
      <vt:lpstr>Advantages of tools based on variance of the ratios between parts</vt:lpstr>
      <vt:lpstr>The gut microbiota of healthy aged Chinese is similar to the healthy young </vt:lpstr>
      <vt:lpstr>The gut microbiota of healthy aged Chinese is similar to the healthy young </vt:lpstr>
      <vt:lpstr>Imperturbable </vt:lpstr>
      <vt:lpstr>Sex independent </vt:lpstr>
      <vt:lpstr>OTUs vs. Genera ALDEx2</vt:lpstr>
      <vt:lpstr>OTUs vs. other levels</vt:lpstr>
      <vt:lpstr>Fake Correlations!!!</vt:lpstr>
      <vt:lpstr>The Ø metric propr, CoDaSeq</vt:lpstr>
      <vt:lpstr>Association Ø&lt;0.23</vt:lpstr>
      <vt:lpstr>Summary</vt:lpstr>
      <vt:lpstr>Conclusions</vt:lpstr>
      <vt:lpstr>Reading &amp; Sources</vt:lpstr>
      <vt:lpstr>Acknowledgments</vt:lpstr>
      <vt:lpstr>We are working in the wrong geometry</vt:lpstr>
      <vt:lpstr>Exploration: CoDa PCA biplot</vt:lpstr>
      <vt:lpstr>Outliers</vt:lpstr>
      <vt:lpstr>Outliers</vt:lpstr>
      <vt:lpstr>Outliers</vt:lpstr>
      <vt:lpstr>Where is the noise?</vt:lpstr>
      <vt:lpstr>Bayesian estimate</vt:lpstr>
      <vt:lpstr>Modeling technical variation</vt:lpstr>
      <vt:lpstr>Find test values not affected by random sampling</vt:lpstr>
      <vt:lpstr>Effect-sizes</vt:lpstr>
      <vt:lpstr>P-values are not reliable</vt:lpstr>
      <vt:lpstr>Effect sizes are stable estimates</vt:lpstr>
      <vt:lpstr>The Ø metric</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134</cp:revision>
  <dcterms:created xsi:type="dcterms:W3CDTF">2016-05-10T15:50:17Z</dcterms:created>
  <dcterms:modified xsi:type="dcterms:W3CDTF">2017-05-11T12:56:49Z</dcterms:modified>
</cp:coreProperties>
</file>